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0E9"/>
          </a:solidFill>
        </a:fill>
      </a:tcStyle>
    </a:wholeTbl>
    <a:band2H>
      <a:tcTxStyle/>
      <a:tcStyle>
        <a:tcBdr/>
        <a:fill>
          <a:solidFill>
            <a:srgbClr val="E8F0F4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E9CF"/>
          </a:solidFill>
        </a:fill>
      </a:tcStyle>
    </a:wholeTbl>
    <a:band2H>
      <a:tcTxStyle/>
      <a:tcStyle>
        <a:tcBdr/>
        <a:fill>
          <a:solidFill>
            <a:srgbClr val="ECF4E8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FD3E4"/>
          </a:solidFill>
        </a:fill>
      </a:tcStyle>
    </a:wholeTbl>
    <a:band2H>
      <a:tcTxStyle/>
      <a:tcStyle>
        <a:tcBdr/>
        <a:fill>
          <a:solidFill>
            <a:srgbClr val="F0EAF2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873482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Tell you how we can achieve this result in each of our honeys.</a:t>
            </a:r>
          </a:p>
        </p:txBody>
      </p:sp>
    </p:spTree>
    <p:extLst>
      <p:ext uri="{BB962C8B-B14F-4D97-AF65-F5344CB8AC3E}">
        <p14:creationId xmlns:p14="http://schemas.microsoft.com/office/powerpoint/2010/main" val="2089352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7" name="Shape 1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INCREASED CONSUMPTION:    High consumption per capita in NZ – estimated at 2kg per person per annum –  “SPREAD IT ON THICKER” – especially children and men !</a:t>
            </a:r>
          </a:p>
          <a:p>
            <a:r>
              <a:t>					80% of honey sold in NZ in creamed form – rest as liquid or comb honey..</a:t>
            </a:r>
          </a:p>
          <a:p>
            <a:r>
              <a:t>BETTER CONSUMER EXPERIENCE:    Smooth mouthfeel –” not gritty”; – Easy to spread – stays on the bread or toast ;    </a:t>
            </a:r>
          </a:p>
          <a:p>
            <a:r>
              <a:t>					</a:t>
            </a:r>
          </a:p>
        </p:txBody>
      </p:sp>
    </p:spTree>
    <p:extLst>
      <p:ext uri="{BB962C8B-B14F-4D97-AF65-F5344CB8AC3E}">
        <p14:creationId xmlns:p14="http://schemas.microsoft.com/office/powerpoint/2010/main" val="4281637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779462" y="1597025"/>
            <a:ext cx="7583490" cy="1679575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79462" y="3276600"/>
            <a:ext cx="7583488" cy="17526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SzTx/>
              <a:buNone/>
            </a:lvl1pPr>
            <a:lvl2pPr marL="0" indent="457200" algn="ctr">
              <a:lnSpc>
                <a:spcPct val="110000"/>
              </a:lnSpc>
              <a:spcBef>
                <a:spcPts val="600"/>
              </a:spcBef>
              <a:buSzTx/>
              <a:buNone/>
            </a:lvl2pPr>
            <a:lvl3pPr marL="0" indent="914400" algn="ctr">
              <a:lnSpc>
                <a:spcPct val="110000"/>
              </a:lnSpc>
              <a:spcBef>
                <a:spcPts val="600"/>
              </a:spcBef>
              <a:buSzTx/>
              <a:buNone/>
            </a:lvl3pPr>
            <a:lvl4pPr marL="0" indent="1371600" algn="ctr">
              <a:lnSpc>
                <a:spcPct val="110000"/>
              </a:lnSpc>
              <a:spcBef>
                <a:spcPts val="600"/>
              </a:spcBef>
              <a:buSzTx/>
              <a:buNone/>
            </a:lvl4pPr>
            <a:lvl5pPr marL="0" indent="1828800" algn="ctr">
              <a:lnSpc>
                <a:spcPct val="110000"/>
              </a:lnSpc>
              <a:spcBef>
                <a:spcPts val="60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Title Text"/>
          <p:cNvSpPr txBox="1">
            <a:spLocks noGrp="1"/>
          </p:cNvSpPr>
          <p:nvPr>
            <p:ph type="title"/>
          </p:nvPr>
        </p:nvSpPr>
        <p:spPr>
          <a:xfrm>
            <a:off x="966787" y="838200"/>
            <a:ext cx="3474721" cy="1619250"/>
          </a:xfrm>
          <a:prstGeom prst="rect">
            <a:avLst/>
          </a:prstGeom>
        </p:spPr>
        <p:txBody>
          <a:bodyPr anchor="b"/>
          <a:lstStyle>
            <a:lvl1pPr>
              <a:defRPr sz="3000"/>
            </a:lvl1pPr>
          </a:lstStyle>
          <a:p>
            <a:r>
              <a:t>Title Text</a:t>
            </a:r>
          </a:p>
        </p:txBody>
      </p:sp>
      <p:sp>
        <p:nvSpPr>
          <p:cNvPr id="10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4727891" y="838200"/>
            <a:ext cx="3474722" cy="4572000"/>
          </a:xfrm>
          <a:prstGeom prst="rect">
            <a:avLst/>
          </a:prstGeom>
          <a:effectLst>
            <a:reflection stA="20000" endPos="40000" dir="5400000" sy="-100000" algn="bl" rotWithShape="0"/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6787" y="2474258"/>
            <a:ext cx="3474721" cy="2743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buSzTx/>
              <a:buNone/>
              <a:defRPr sz="1800"/>
            </a:lvl1pPr>
            <a:lvl2pPr marL="0" indent="457200" algn="ctr">
              <a:lnSpc>
                <a:spcPct val="110000"/>
              </a:lnSpc>
              <a:buSzTx/>
              <a:buNone/>
              <a:defRPr sz="1800"/>
            </a:lvl2pPr>
            <a:lvl3pPr marL="0" indent="914400" algn="ctr">
              <a:lnSpc>
                <a:spcPct val="110000"/>
              </a:lnSpc>
              <a:buSzTx/>
              <a:buNone/>
              <a:defRPr sz="1800"/>
            </a:lvl3pPr>
            <a:lvl4pPr marL="0" indent="1371600" algn="ctr">
              <a:lnSpc>
                <a:spcPct val="110000"/>
              </a:lnSpc>
              <a:buSzTx/>
              <a:buNone/>
              <a:defRPr sz="1800"/>
            </a:lvl4pPr>
            <a:lvl5pPr marL="0" indent="1828800" algn="ctr">
              <a:lnSpc>
                <a:spcPct val="110000"/>
              </a:lnSpc>
              <a:buSz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9462" y="1371600"/>
            <a:ext cx="7583490" cy="13716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buSzTx/>
              <a:buNone/>
              <a:defRPr sz="1800"/>
            </a:lvl1pPr>
            <a:lvl2pPr marL="0" indent="457200" algn="ctr">
              <a:lnSpc>
                <a:spcPct val="110000"/>
              </a:lnSpc>
              <a:buSzTx/>
              <a:buNone/>
              <a:defRPr sz="1800"/>
            </a:lvl2pPr>
            <a:lvl3pPr marL="0" indent="914400" algn="ctr">
              <a:lnSpc>
                <a:spcPct val="110000"/>
              </a:lnSpc>
              <a:buSzTx/>
              <a:buNone/>
              <a:defRPr sz="1800"/>
            </a:lvl3pPr>
            <a:lvl4pPr marL="0" indent="1371600" algn="ctr">
              <a:lnSpc>
                <a:spcPct val="110000"/>
              </a:lnSpc>
              <a:buSzTx/>
              <a:buNone/>
              <a:defRPr sz="1800"/>
            </a:lvl4pPr>
            <a:lvl5pPr marL="0" indent="1828800" algn="ctr">
              <a:lnSpc>
                <a:spcPct val="110000"/>
              </a:lnSpc>
              <a:buSz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2514600" y="2743200"/>
            <a:ext cx="4114800" cy="2819400"/>
          </a:xfrm>
          <a:prstGeom prst="rect">
            <a:avLst/>
          </a:prstGeom>
          <a:effectLst>
            <a:reflection stA="20000" endPos="40000" dir="5400000" sy="-100000" algn="bl" rotWithShape="0"/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/>
          </p:nvPr>
        </p:nvSpPr>
        <p:spPr>
          <a:xfrm>
            <a:off x="955675" y="1600200"/>
            <a:ext cx="7232650" cy="42910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781812" y="3254188"/>
            <a:ext cx="7580377" cy="1685366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2514600" y="457200"/>
            <a:ext cx="4114800" cy="2743200"/>
          </a:xfrm>
          <a:prstGeom prst="rect">
            <a:avLst/>
          </a:prstGeom>
          <a:effectLst>
            <a:reflection stA="20000" endPos="40000" dir="5400000" sy="-100000" algn="bl" rotWithShape="0"/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81812" y="4953000"/>
            <a:ext cx="7580377" cy="9144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00"/>
              </a:spcBef>
              <a:buSzTx/>
              <a:buNone/>
            </a:lvl1pPr>
            <a:lvl2pPr marL="0" indent="457200" algn="ctr">
              <a:spcBef>
                <a:spcPts val="300"/>
              </a:spcBef>
              <a:buSzTx/>
              <a:buNone/>
            </a:lvl2pPr>
            <a:lvl3pPr marL="0" indent="914400" algn="ctr">
              <a:spcBef>
                <a:spcPts val="300"/>
              </a:spcBef>
              <a:buSzTx/>
              <a:buNone/>
            </a:lvl3pPr>
            <a:lvl4pPr marL="0" indent="1371600" algn="ctr">
              <a:spcBef>
                <a:spcPts val="300"/>
              </a:spcBef>
              <a:buSzTx/>
              <a:buNone/>
            </a:lvl4pPr>
            <a:lvl5pPr marL="0" indent="1828800" algn="ctr">
              <a:spcBef>
                <a:spcPts val="30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806450" y="1627188"/>
            <a:ext cx="7580377" cy="1682497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06450" y="3309411"/>
            <a:ext cx="7580377" cy="175564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SzTx/>
              <a:buNone/>
              <a:defRPr sz="1800"/>
            </a:lvl1pPr>
            <a:lvl2pPr marL="0" indent="457200" algn="ctr">
              <a:lnSpc>
                <a:spcPct val="110000"/>
              </a:lnSpc>
              <a:spcBef>
                <a:spcPts val="600"/>
              </a:spcBef>
              <a:buSzTx/>
              <a:buNone/>
              <a:defRPr sz="1800"/>
            </a:lvl2pPr>
            <a:lvl3pPr marL="0" indent="914400" algn="ctr">
              <a:lnSpc>
                <a:spcPct val="110000"/>
              </a:lnSpc>
              <a:spcBef>
                <a:spcPts val="600"/>
              </a:spcBef>
              <a:buSzTx/>
              <a:buNone/>
              <a:defRPr sz="1800"/>
            </a:lvl3pPr>
            <a:lvl4pPr marL="0" indent="1371600" algn="ctr">
              <a:lnSpc>
                <a:spcPct val="110000"/>
              </a:lnSpc>
              <a:spcBef>
                <a:spcPts val="600"/>
              </a:spcBef>
              <a:buSzTx/>
              <a:buNone/>
              <a:defRPr sz="1800"/>
            </a:lvl4pPr>
            <a:lvl5pPr marL="0" indent="1828800" algn="ctr">
              <a:lnSpc>
                <a:spcPct val="110000"/>
              </a:lnSpc>
              <a:spcBef>
                <a:spcPts val="600"/>
              </a:spcBef>
              <a:buSz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66787" y="1600200"/>
            <a:ext cx="3529586" cy="4288536"/>
          </a:xfrm>
          <a:prstGeom prst="rect">
            <a:avLst/>
          </a:prstGeom>
        </p:spPr>
        <p:txBody>
          <a:bodyPr/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6216" y="1272987"/>
            <a:ext cx="3529585" cy="879476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SzTx/>
              <a:buNone/>
              <a:defRPr sz="2600" b="1"/>
            </a:lvl1pPr>
            <a:lvl2pPr marL="0" indent="457200" algn="ctr">
              <a:spcBef>
                <a:spcPts val="0"/>
              </a:spcBef>
              <a:buSzTx/>
              <a:buNone/>
              <a:defRPr sz="2600" b="1"/>
            </a:lvl2pPr>
            <a:lvl3pPr marL="0" indent="914400" algn="ctr">
              <a:spcBef>
                <a:spcPts val="0"/>
              </a:spcBef>
              <a:buSzTx/>
              <a:buNone/>
              <a:defRPr sz="2600" b="1"/>
            </a:lvl3pPr>
            <a:lvl4pPr marL="0" indent="1371600" algn="ctr">
              <a:spcBef>
                <a:spcPts val="0"/>
              </a:spcBef>
              <a:buSzTx/>
              <a:buNone/>
              <a:defRPr sz="2600" b="1"/>
            </a:lvl4pPr>
            <a:lvl5pPr marL="0" indent="1828800" algn="ctr">
              <a:spcBef>
                <a:spcPts val="0"/>
              </a:spcBef>
              <a:buSzTx/>
              <a:buNone/>
              <a:defRPr sz="26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4" y="1272987"/>
            <a:ext cx="3529586" cy="879476"/>
          </a:xfrm>
          <a:prstGeom prst="rect">
            <a:avLst/>
          </a:prstGeom>
        </p:spPr>
        <p:txBody>
          <a:bodyPr anchor="b"/>
          <a:lstStyle/>
          <a:p>
            <a:pPr marL="0" indent="0" algn="ctr">
              <a:spcBef>
                <a:spcPts val="0"/>
              </a:spcBef>
              <a:buSzTx/>
              <a:buNone/>
              <a:defRPr sz="2600" b="1"/>
            </a:pPr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966787" y="838200"/>
            <a:ext cx="3474721" cy="1619250"/>
          </a:xfrm>
          <a:prstGeom prst="rect">
            <a:avLst/>
          </a:prstGeom>
        </p:spPr>
        <p:txBody>
          <a:bodyPr anchor="b"/>
          <a:lstStyle>
            <a:lvl1pPr>
              <a:defRPr sz="3000"/>
            </a:lvl1pPr>
          </a:lstStyle>
          <a:p>
            <a:r>
              <a:t>Title Text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727892" y="838200"/>
            <a:ext cx="3474721" cy="4572000"/>
          </a:xfrm>
          <a:prstGeom prst="rect">
            <a:avLst/>
          </a:prstGeom>
        </p:spPr>
        <p:txBody>
          <a:bodyPr/>
          <a:lstStyle>
            <a:lvl1pPr marL="282575" indent="-282575"/>
            <a:lvl2pPr marL="598776" indent="-308263"/>
            <a:lvl3pPr marL="912177" indent="-339089"/>
            <a:lvl4pPr marL="1240366" indent="-376766"/>
            <a:lvl5pPr marL="1524529" indent="-376766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966786" y="2474258"/>
            <a:ext cx="3474722" cy="2743201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10000"/>
              </a:lnSpc>
              <a:buSzTx/>
              <a:buNone/>
              <a:defRPr sz="1800"/>
            </a:pPr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0B31E"/>
            </a:gs>
            <a:gs pos="100000">
              <a:srgbClr val="D1620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6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9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8802" y="6232842"/>
            <a:ext cx="246396" cy="243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ctr">
              <a:defRPr sz="10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9144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FFFFFF"/>
          </a:solidFill>
          <a:effectLst>
            <a:outerShdw blurRad="101600" dist="12700" dir="3600000" rotWithShape="0">
              <a:srgbClr val="000000">
                <a:alpha val="30000"/>
              </a:srgbClr>
            </a:outerShdw>
          </a:effectLst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ctr" defTabSz="9144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FFFFFF"/>
          </a:solidFill>
          <a:effectLst>
            <a:outerShdw blurRad="101600" dist="12700" dir="3600000" rotWithShape="0">
              <a:srgbClr val="000000">
                <a:alpha val="30000"/>
              </a:srgbClr>
            </a:outerShdw>
          </a:effectLst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ctr" defTabSz="9144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FFFFFF"/>
          </a:solidFill>
          <a:effectLst>
            <a:outerShdw blurRad="101600" dist="12700" dir="3600000" rotWithShape="0">
              <a:srgbClr val="000000">
                <a:alpha val="30000"/>
              </a:srgbClr>
            </a:outerShdw>
          </a:effectLst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ctr" defTabSz="9144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FFFFFF"/>
          </a:solidFill>
          <a:effectLst>
            <a:outerShdw blurRad="101600" dist="12700" dir="3600000" rotWithShape="0">
              <a:srgbClr val="000000">
                <a:alpha val="30000"/>
              </a:srgbClr>
            </a:outerShdw>
          </a:effectLst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ctr" defTabSz="9144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FFFFFF"/>
          </a:solidFill>
          <a:effectLst>
            <a:outerShdw blurRad="101600" dist="12700" dir="3600000" rotWithShape="0">
              <a:srgbClr val="000000">
                <a:alpha val="30000"/>
              </a:srgbClr>
            </a:outerShdw>
          </a:effectLst>
          <a:uFillTx/>
          <a:latin typeface="Century Gothic"/>
          <a:ea typeface="Century Gothic"/>
          <a:cs typeface="Century Gothic"/>
          <a:sym typeface="Century Gothic"/>
        </a:defRPr>
      </a:lvl5pPr>
      <a:lvl6pPr marL="0" marR="0" indent="0" algn="ctr" defTabSz="9144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FFFFFF"/>
          </a:solidFill>
          <a:effectLst>
            <a:outerShdw blurRad="101600" dist="12700" dir="3600000" rotWithShape="0">
              <a:srgbClr val="000000">
                <a:alpha val="30000"/>
              </a:srgbClr>
            </a:outerShdw>
          </a:effectLst>
          <a:uFillTx/>
          <a:latin typeface="Century Gothic"/>
          <a:ea typeface="Century Gothic"/>
          <a:cs typeface="Century Gothic"/>
          <a:sym typeface="Century Gothic"/>
        </a:defRPr>
      </a:lvl6pPr>
      <a:lvl7pPr marL="0" marR="0" indent="0" algn="ctr" defTabSz="9144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FFFFFF"/>
          </a:solidFill>
          <a:effectLst>
            <a:outerShdw blurRad="101600" dist="12700" dir="3600000" rotWithShape="0">
              <a:srgbClr val="000000">
                <a:alpha val="30000"/>
              </a:srgbClr>
            </a:outerShdw>
          </a:effectLst>
          <a:uFillTx/>
          <a:latin typeface="Century Gothic"/>
          <a:ea typeface="Century Gothic"/>
          <a:cs typeface="Century Gothic"/>
          <a:sym typeface="Century Gothic"/>
        </a:defRPr>
      </a:lvl7pPr>
      <a:lvl8pPr marL="0" marR="0" indent="0" algn="ctr" defTabSz="9144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FFFFFF"/>
          </a:solidFill>
          <a:effectLst>
            <a:outerShdw blurRad="101600" dist="12700" dir="3600000" rotWithShape="0">
              <a:srgbClr val="000000">
                <a:alpha val="30000"/>
              </a:srgbClr>
            </a:outerShdw>
          </a:effectLst>
          <a:uFillTx/>
          <a:latin typeface="Century Gothic"/>
          <a:ea typeface="Century Gothic"/>
          <a:cs typeface="Century Gothic"/>
          <a:sym typeface="Century Gothic"/>
        </a:defRPr>
      </a:lvl8pPr>
      <a:lvl9pPr marL="0" marR="0" indent="0" algn="ctr" defTabSz="9144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FFFFFF"/>
          </a:solidFill>
          <a:effectLst>
            <a:outerShdw blurRad="101600" dist="12700" dir="3600000" rotWithShape="0">
              <a:srgbClr val="000000">
                <a:alpha val="30000"/>
              </a:srgbClr>
            </a:outerShdw>
          </a:effectLst>
          <a:uFillTx/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457200" marR="0" indent="-4572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90000"/>
        <a:buFontTx/>
        <a:buChar char="✿"/>
        <a:tabLst/>
        <a:defRPr sz="2400" b="0" i="0" u="none" strike="noStrike" cap="none" spc="0" baseline="0">
          <a:solidFill>
            <a:srgbClr val="FFFFFF"/>
          </a:solidFill>
          <a:effectLst>
            <a:outerShdw blurRad="101600" dist="12700" dir="3600000" rotWithShape="0">
              <a:srgbClr val="000000">
                <a:alpha val="30000"/>
              </a:srgbClr>
            </a:outerShdw>
          </a:effectLst>
          <a:uFillTx/>
          <a:latin typeface="Century Gothic"/>
          <a:ea typeface="Century Gothic"/>
          <a:cs typeface="Century Gothic"/>
          <a:sym typeface="Century Gothic"/>
        </a:defRPr>
      </a:lvl1pPr>
      <a:lvl2pPr marL="955963" marR="0" indent="-498763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90000"/>
        <a:buFontTx/>
        <a:buChar char="❀"/>
        <a:tabLst/>
        <a:defRPr sz="2400" b="0" i="0" u="none" strike="noStrike" cap="none" spc="0" baseline="0">
          <a:solidFill>
            <a:srgbClr val="FFFFFF"/>
          </a:solidFill>
          <a:effectLst>
            <a:outerShdw blurRad="101600" dist="12700" dir="3600000" rotWithShape="0">
              <a:srgbClr val="000000">
                <a:alpha val="30000"/>
              </a:srgbClr>
            </a:outerShdw>
          </a:effectLst>
          <a:uFillTx/>
          <a:latin typeface="Century Gothic"/>
          <a:ea typeface="Century Gothic"/>
          <a:cs typeface="Century Gothic"/>
          <a:sym typeface="Century Gothic"/>
        </a:defRPr>
      </a:lvl2pPr>
      <a:lvl3pPr marL="1463039" marR="0" indent="-548639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90000"/>
        <a:buFontTx/>
        <a:buChar char="✿"/>
        <a:tabLst/>
        <a:defRPr sz="2400" b="0" i="0" u="none" strike="noStrike" cap="none" spc="0" baseline="0">
          <a:solidFill>
            <a:srgbClr val="FFFFFF"/>
          </a:solidFill>
          <a:effectLst>
            <a:outerShdw blurRad="101600" dist="12700" dir="3600000" rotWithShape="0">
              <a:srgbClr val="000000">
                <a:alpha val="30000"/>
              </a:srgbClr>
            </a:outerShdw>
          </a:effectLst>
          <a:uFillTx/>
          <a:latin typeface="Century Gothic"/>
          <a:ea typeface="Century Gothic"/>
          <a:cs typeface="Century Gothic"/>
          <a:sym typeface="Century Gothic"/>
        </a:defRPr>
      </a:lvl3pPr>
      <a:lvl4pPr marL="1981200" marR="0" indent="-6096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90000"/>
        <a:buFontTx/>
        <a:buChar char="❀"/>
        <a:tabLst/>
        <a:defRPr sz="2400" b="0" i="0" u="none" strike="noStrike" cap="none" spc="0" baseline="0">
          <a:solidFill>
            <a:srgbClr val="FFFFFF"/>
          </a:solidFill>
          <a:effectLst>
            <a:outerShdw blurRad="101600" dist="12700" dir="3600000" rotWithShape="0">
              <a:srgbClr val="000000">
                <a:alpha val="30000"/>
              </a:srgbClr>
            </a:outerShdw>
          </a:effectLst>
          <a:uFillTx/>
          <a:latin typeface="Century Gothic"/>
          <a:ea typeface="Century Gothic"/>
          <a:cs typeface="Century Gothic"/>
          <a:sym typeface="Century Gothic"/>
        </a:defRPr>
      </a:lvl4pPr>
      <a:lvl5pPr marL="2438400" marR="0" indent="-6096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90000"/>
        <a:buFontTx/>
        <a:buChar char="✿"/>
        <a:tabLst/>
        <a:defRPr sz="2400" b="0" i="0" u="none" strike="noStrike" cap="none" spc="0" baseline="0">
          <a:solidFill>
            <a:srgbClr val="FFFFFF"/>
          </a:solidFill>
          <a:effectLst>
            <a:outerShdw blurRad="101600" dist="12700" dir="3600000" rotWithShape="0">
              <a:srgbClr val="000000">
                <a:alpha val="30000"/>
              </a:srgbClr>
            </a:outerShdw>
          </a:effectLst>
          <a:uFillTx/>
          <a:latin typeface="Century Gothic"/>
          <a:ea typeface="Century Gothic"/>
          <a:cs typeface="Century Gothic"/>
          <a:sym typeface="Century Gothic"/>
        </a:defRPr>
      </a:lvl5pPr>
      <a:lvl6pPr marL="2895600" marR="0" indent="-6096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90000"/>
        <a:buFontTx/>
        <a:buChar char="❀"/>
        <a:tabLst/>
        <a:defRPr sz="2400" b="0" i="0" u="none" strike="noStrike" cap="none" spc="0" baseline="0">
          <a:solidFill>
            <a:srgbClr val="FFFFFF"/>
          </a:solidFill>
          <a:effectLst>
            <a:outerShdw blurRad="101600" dist="12700" dir="3600000" rotWithShape="0">
              <a:srgbClr val="000000">
                <a:alpha val="30000"/>
              </a:srgbClr>
            </a:outerShdw>
          </a:effectLst>
          <a:uFillTx/>
          <a:latin typeface="Century Gothic"/>
          <a:ea typeface="Century Gothic"/>
          <a:cs typeface="Century Gothic"/>
          <a:sym typeface="Century Gothic"/>
        </a:defRPr>
      </a:lvl6pPr>
      <a:lvl7pPr marL="3352800" marR="0" indent="-6096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90000"/>
        <a:buFontTx/>
        <a:buChar char="✿"/>
        <a:tabLst/>
        <a:defRPr sz="2400" b="0" i="0" u="none" strike="noStrike" cap="none" spc="0" baseline="0">
          <a:solidFill>
            <a:srgbClr val="FFFFFF"/>
          </a:solidFill>
          <a:effectLst>
            <a:outerShdw blurRad="101600" dist="12700" dir="3600000" rotWithShape="0">
              <a:srgbClr val="000000">
                <a:alpha val="30000"/>
              </a:srgbClr>
            </a:outerShdw>
          </a:effectLst>
          <a:uFillTx/>
          <a:latin typeface="Century Gothic"/>
          <a:ea typeface="Century Gothic"/>
          <a:cs typeface="Century Gothic"/>
          <a:sym typeface="Century Gothic"/>
        </a:defRPr>
      </a:lvl7pPr>
      <a:lvl8pPr marL="3810000" marR="0" indent="-6096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90000"/>
        <a:buFontTx/>
        <a:buChar char="❀"/>
        <a:tabLst/>
        <a:defRPr sz="2400" b="0" i="0" u="none" strike="noStrike" cap="none" spc="0" baseline="0">
          <a:solidFill>
            <a:srgbClr val="FFFFFF"/>
          </a:solidFill>
          <a:effectLst>
            <a:outerShdw blurRad="101600" dist="12700" dir="3600000" rotWithShape="0">
              <a:srgbClr val="000000">
                <a:alpha val="30000"/>
              </a:srgbClr>
            </a:outerShdw>
          </a:effectLst>
          <a:uFillTx/>
          <a:latin typeface="Century Gothic"/>
          <a:ea typeface="Century Gothic"/>
          <a:cs typeface="Century Gothic"/>
          <a:sym typeface="Century Gothic"/>
        </a:defRPr>
      </a:lvl8pPr>
      <a:lvl9pPr marL="4267200" marR="0" indent="-6096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90000"/>
        <a:buFontTx/>
        <a:buChar char="✿"/>
        <a:tabLst/>
        <a:defRPr sz="2400" b="0" i="0" u="none" strike="noStrike" cap="none" spc="0" baseline="0">
          <a:solidFill>
            <a:srgbClr val="FFFFFF"/>
          </a:solidFill>
          <a:effectLst>
            <a:outerShdw blurRad="101600" dist="12700" dir="3600000" rotWithShape="0">
              <a:srgbClr val="000000">
                <a:alpha val="30000"/>
              </a:srgbClr>
            </a:outerShdw>
          </a:effectLst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2286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2743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3200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3657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tle 1"/>
          <p:cNvSpPr txBox="1">
            <a:spLocks noGrp="1"/>
          </p:cNvSpPr>
          <p:nvPr>
            <p:ph type="ctrTitle"/>
          </p:nvPr>
        </p:nvSpPr>
        <p:spPr>
          <a:xfrm>
            <a:off x="685800" y="764285"/>
            <a:ext cx="7772400" cy="1387476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000000"/>
                </a:solidFill>
              </a:defRPr>
            </a:lvl1pPr>
          </a:lstStyle>
          <a:p>
            <a:r>
              <a:t>CREAMING HONEY</a:t>
            </a:r>
          </a:p>
        </p:txBody>
      </p:sp>
      <p:sp>
        <p:nvSpPr>
          <p:cNvPr id="123" name="Subtitle 2"/>
          <p:cNvSpPr txBox="1">
            <a:spLocks noGrp="1"/>
          </p:cNvSpPr>
          <p:nvPr>
            <p:ph type="subTitle" idx="1"/>
          </p:nvPr>
        </p:nvSpPr>
        <p:spPr>
          <a:xfrm>
            <a:off x="1371600" y="2390681"/>
            <a:ext cx="6400800" cy="3999361"/>
          </a:xfrm>
          <a:prstGeom prst="rect">
            <a:avLst/>
          </a:prstGeom>
        </p:spPr>
        <p:txBody>
          <a:bodyPr/>
          <a:lstStyle/>
          <a:p>
            <a:pPr defTabSz="896111">
              <a:lnSpc>
                <a:spcPct val="99000"/>
              </a:lnSpc>
              <a:spcBef>
                <a:spcPts val="500"/>
              </a:spcBef>
              <a:defRPr sz="3822">
                <a:solidFill>
                  <a:srgbClr val="000000"/>
                </a:solidFill>
                <a:effectLst>
                  <a:outerShdw blurRad="99568" dist="12446" dir="36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Definitions and Processes</a:t>
            </a:r>
            <a:endParaRPr sz="1960"/>
          </a:p>
          <a:p>
            <a:pPr defTabSz="896111">
              <a:lnSpc>
                <a:spcPct val="99000"/>
              </a:lnSpc>
              <a:spcBef>
                <a:spcPts val="500"/>
              </a:spcBef>
              <a:defRPr sz="3038">
                <a:solidFill>
                  <a:srgbClr val="000000"/>
                </a:solidFill>
                <a:effectLst>
                  <a:outerShdw blurRad="99568" dist="12446" dir="3600000" rotWithShape="0">
                    <a:srgbClr val="000000">
                      <a:alpha val="30000"/>
                    </a:srgbClr>
                  </a:outerShdw>
                </a:effectLst>
              </a:defRPr>
            </a:pPr>
            <a:endParaRPr sz="1960"/>
          </a:p>
          <a:p>
            <a:pPr defTabSz="896111">
              <a:lnSpc>
                <a:spcPct val="99000"/>
              </a:lnSpc>
              <a:spcBef>
                <a:spcPts val="500"/>
              </a:spcBef>
              <a:defRPr sz="3332">
                <a:solidFill>
                  <a:srgbClr val="000000"/>
                </a:solidFill>
                <a:effectLst>
                  <a:outerShdw blurRad="99568" dist="12446" dir="36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or</a:t>
            </a:r>
            <a:endParaRPr sz="1960"/>
          </a:p>
          <a:p>
            <a:pPr defTabSz="896111">
              <a:lnSpc>
                <a:spcPct val="99000"/>
              </a:lnSpc>
              <a:spcBef>
                <a:spcPts val="500"/>
              </a:spcBef>
              <a:defRPr sz="2842" u="sng">
                <a:solidFill>
                  <a:srgbClr val="000000"/>
                </a:solidFill>
                <a:effectLst>
                  <a:outerShdw blurRad="99568" dist="12446" dir="3600000" rotWithShape="0">
                    <a:srgbClr val="000000">
                      <a:alpha val="30000"/>
                    </a:srgbClr>
                  </a:outerShdw>
                </a:effectLst>
              </a:defRPr>
            </a:pPr>
            <a:endParaRPr sz="1960"/>
          </a:p>
          <a:p>
            <a:pPr defTabSz="896111">
              <a:lnSpc>
                <a:spcPct val="99000"/>
              </a:lnSpc>
              <a:spcBef>
                <a:spcPts val="500"/>
              </a:spcBef>
              <a:defRPr sz="3332">
                <a:solidFill>
                  <a:srgbClr val="000000"/>
                </a:solidFill>
                <a:effectLst>
                  <a:outerShdw blurRad="99568" dist="12446" dir="36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 What,  Why  &amp; How ?</a:t>
            </a:r>
            <a:endParaRPr sz="1960"/>
          </a:p>
          <a:p>
            <a:pPr defTabSz="896111">
              <a:lnSpc>
                <a:spcPct val="99000"/>
              </a:lnSpc>
              <a:spcBef>
                <a:spcPts val="500"/>
              </a:spcBef>
              <a:defRPr sz="3332">
                <a:solidFill>
                  <a:srgbClr val="000000"/>
                </a:solidFill>
                <a:effectLst>
                  <a:outerShdw blurRad="99568" dist="12446" dir="36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______________</a:t>
            </a:r>
            <a:endParaRPr sz="3920"/>
          </a:p>
          <a:p>
            <a:pPr defTabSz="896111">
              <a:lnSpc>
                <a:spcPct val="99000"/>
              </a:lnSpc>
              <a:spcBef>
                <a:spcPts val="500"/>
              </a:spcBef>
              <a:defRPr sz="2548">
                <a:solidFill>
                  <a:srgbClr val="000000"/>
                </a:solidFill>
                <a:effectLst>
                  <a:outerShdw blurRad="99568" dist="12446" dir="36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.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1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90" cy="1143001"/>
          </a:xfrm>
          <a:prstGeom prst="rect">
            <a:avLst/>
          </a:prstGeom>
        </p:spPr>
        <p:txBody>
          <a:bodyPr/>
          <a:lstStyle>
            <a:lvl1pPr>
              <a:defRPr sz="2800" u="sng">
                <a:solidFill>
                  <a:srgbClr val="000000"/>
                </a:solidFill>
              </a:defRPr>
            </a:lvl1pPr>
          </a:lstStyle>
          <a:p>
            <a:r>
              <a:t>Principles of creaming honey </a:t>
            </a:r>
          </a:p>
        </p:txBody>
      </p:sp>
      <p:sp>
        <p:nvSpPr>
          <p:cNvPr id="156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39616" y="1232646"/>
            <a:ext cx="8225691" cy="47558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lnSpc>
                <a:spcPct val="80000"/>
              </a:lnSpc>
              <a:buSzTx/>
              <a:buFont typeface="Wingdings"/>
              <a:buNone/>
              <a:defRPr sz="2000" u="sng">
                <a:solidFill>
                  <a:srgbClr val="000000"/>
                </a:solidFill>
              </a:defRPr>
            </a:pPr>
            <a:r>
              <a:t>Relative levels of Glucose and Fructose in Some </a:t>
            </a:r>
            <a:endParaRPr sz="1600"/>
          </a:p>
          <a:p>
            <a:pPr marL="0" indent="0" algn="ctr">
              <a:lnSpc>
                <a:spcPct val="80000"/>
              </a:lnSpc>
              <a:buSzTx/>
              <a:buFont typeface="Wingdings"/>
              <a:buNone/>
              <a:defRPr sz="2000" u="sng">
                <a:solidFill>
                  <a:srgbClr val="000000"/>
                </a:solidFill>
              </a:defRPr>
            </a:pPr>
            <a:r>
              <a:t>NZ Honey Varieties.</a:t>
            </a:r>
            <a:endParaRPr sz="1600"/>
          </a:p>
          <a:p>
            <a:pPr marL="0" indent="0">
              <a:lnSpc>
                <a:spcPct val="80000"/>
              </a:lnSpc>
              <a:buSzTx/>
              <a:buFont typeface="Wingdings"/>
              <a:buNone/>
              <a:defRPr sz="1600">
                <a:solidFill>
                  <a:srgbClr val="000000"/>
                </a:solidFill>
              </a:defRPr>
            </a:pPr>
            <a:endParaRPr sz="1600"/>
          </a:p>
          <a:p>
            <a:pPr marL="0" indent="0">
              <a:lnSpc>
                <a:spcPct val="80000"/>
              </a:lnSpc>
              <a:buSzTx/>
              <a:buFont typeface="Wingdings"/>
              <a:buNone/>
              <a:defRPr sz="1100">
                <a:solidFill>
                  <a:srgbClr val="000000"/>
                </a:solidFill>
              </a:defRPr>
            </a:pPr>
            <a:r>
              <a:t>       </a:t>
            </a:r>
            <a:r>
              <a:rPr sz="1400"/>
              <a:t> </a:t>
            </a:r>
            <a:r>
              <a:rPr sz="1800"/>
              <a:t>   Rata	       Manuka/Kanuka                         Vipers Bugloss </a:t>
            </a:r>
            <a:endParaRPr sz="1600"/>
          </a:p>
          <a:p>
            <a:pPr marL="0" indent="0">
              <a:lnSpc>
                <a:spcPct val="80000"/>
              </a:lnSpc>
              <a:buSzTx/>
              <a:buFont typeface="Wingdings"/>
              <a:buNone/>
              <a:defRPr sz="1800">
                <a:solidFill>
                  <a:srgbClr val="000000"/>
                </a:solidFill>
              </a:defRPr>
            </a:pPr>
            <a:r>
              <a:t>        Pohutakawa	 Ling Heather           Tawari                           						           Nodding Thistle</a:t>
            </a:r>
            <a:endParaRPr sz="1600"/>
          </a:p>
          <a:p>
            <a:pPr marL="0" indent="0">
              <a:lnSpc>
                <a:spcPct val="80000"/>
              </a:lnSpc>
              <a:buSzTx/>
              <a:buFont typeface="Wingdings"/>
              <a:buNone/>
              <a:defRPr sz="1800">
                <a:solidFill>
                  <a:srgbClr val="000000"/>
                </a:solidFill>
              </a:defRPr>
            </a:pPr>
            <a:r>
              <a:t>	   Fuschia      Kamahi.          Blue Borage      Rewarewa</a:t>
            </a:r>
            <a:endParaRPr sz="2600"/>
          </a:p>
          <a:p>
            <a:pPr marL="0" indent="0">
              <a:lnSpc>
                <a:spcPct val="80000"/>
              </a:lnSpc>
              <a:buSzTx/>
              <a:buFont typeface="Wingdings"/>
              <a:buNone/>
              <a:defRPr sz="1800">
                <a:solidFill>
                  <a:srgbClr val="0000FF"/>
                </a:solidFill>
              </a:defRPr>
            </a:pPr>
            <a:r>
              <a:t>Canola</a:t>
            </a:r>
            <a:r>
              <a:rPr>
                <a:solidFill>
                  <a:srgbClr val="000000"/>
                </a:solidFill>
              </a:rPr>
              <a:t>.	        Hieraciums.        Clovers                                          </a:t>
            </a:r>
            <a:r>
              <a:t>Honeydew</a:t>
            </a:r>
            <a:r>
              <a:rPr>
                <a:solidFill>
                  <a:srgbClr val="000000"/>
                </a:solidFill>
              </a:rPr>
              <a:t>				 </a:t>
            </a:r>
            <a:endParaRPr sz="2800">
              <a:solidFill>
                <a:srgbClr val="000000"/>
              </a:solidFill>
            </a:endParaRPr>
          </a:p>
          <a:p>
            <a:pPr marL="0" indent="0">
              <a:lnSpc>
                <a:spcPct val="80000"/>
              </a:lnSpc>
              <a:buSzTx/>
              <a:buFont typeface="Wingdings"/>
              <a:buNone/>
              <a:defRPr sz="1900">
                <a:solidFill>
                  <a:srgbClr val="000000"/>
                </a:solidFill>
              </a:defRPr>
            </a:pPr>
            <a:r>
              <a:t>        (Faster Crystallization)		(Slower Crystallization)</a:t>
            </a:r>
            <a:endParaRPr sz="2600"/>
          </a:p>
          <a:p>
            <a:pPr marL="0" indent="0">
              <a:lnSpc>
                <a:spcPct val="80000"/>
              </a:lnSpc>
              <a:buSzTx/>
              <a:buFont typeface="Wingdings"/>
              <a:buNone/>
              <a:defRPr sz="1200">
                <a:solidFill>
                  <a:srgbClr val="000000"/>
                </a:solidFill>
              </a:defRPr>
            </a:pPr>
            <a:r>
              <a:t>	 </a:t>
            </a:r>
            <a:r>
              <a:rPr sz="2000">
                <a:solidFill>
                  <a:srgbClr val="FF0000"/>
                </a:solidFill>
              </a:rPr>
              <a:t>HIGHER GLUCOSE</a:t>
            </a:r>
            <a:r>
              <a:rPr sz="2000"/>
              <a:t>	                             </a:t>
            </a:r>
            <a:r>
              <a:rPr sz="2000">
                <a:solidFill>
                  <a:srgbClr val="FF0000"/>
                </a:solidFill>
              </a:rPr>
              <a:t>HIGHER FRUCTOSE</a:t>
            </a:r>
            <a:r>
              <a:rPr sz="2000" u="sng">
                <a:ln w="57150" cap="flat">
                  <a:solidFill>
                    <a:srgbClr val="000000"/>
                  </a:solidFill>
                  <a:prstDash val="solid"/>
                  <a:round/>
                </a:ln>
                <a:solidFill>
                  <a:srgbClr val="FF0000"/>
                </a:solidFill>
              </a:rPr>
              <a:t>       </a:t>
            </a:r>
          </a:p>
        </p:txBody>
      </p:sp>
      <p:sp>
        <p:nvSpPr>
          <p:cNvPr id="157" name="Straight Arrow Connector 6"/>
          <p:cNvSpPr/>
          <p:nvPr/>
        </p:nvSpPr>
        <p:spPr>
          <a:xfrm flipV="1">
            <a:off x="439616" y="5431690"/>
            <a:ext cx="8028722" cy="9769"/>
          </a:xfrm>
          <a:prstGeom prst="line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8" name="Straight Connector 10"/>
          <p:cNvSpPr/>
          <p:nvPr/>
        </p:nvSpPr>
        <p:spPr>
          <a:xfrm flipV="1">
            <a:off x="4475255" y="5011613"/>
            <a:ext cx="1" cy="625235"/>
          </a:xfrm>
          <a:prstGeom prst="line">
            <a:avLst/>
          </a:prstGeom>
          <a:ln w="25400">
            <a:solidFill>
              <a:srgbClr val="FF0000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1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90" cy="1143001"/>
          </a:xfrm>
          <a:prstGeom prst="rect">
            <a:avLst/>
          </a:prstGeom>
        </p:spPr>
        <p:txBody>
          <a:bodyPr/>
          <a:lstStyle>
            <a:lvl1pPr>
              <a:defRPr sz="3200" u="sng">
                <a:solidFill>
                  <a:srgbClr val="000000"/>
                </a:solidFill>
              </a:defRPr>
            </a:lvl1pPr>
          </a:lstStyle>
          <a:p>
            <a:r>
              <a:t>Principles of creaming honey </a:t>
            </a:r>
          </a:p>
        </p:txBody>
      </p:sp>
      <p:sp>
        <p:nvSpPr>
          <p:cNvPr id="161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955675" y="1600199"/>
            <a:ext cx="7232650" cy="446649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 typeface="Wingdings"/>
              <a:buNone/>
              <a:defRPr u="sng">
                <a:solidFill>
                  <a:srgbClr val="000000"/>
                </a:solidFill>
              </a:defRPr>
            </a:pPr>
            <a:r>
              <a:t>Heating, Moisture and Viscocity:</a:t>
            </a:r>
          </a:p>
          <a:p>
            <a:pPr>
              <a:lnSpc>
                <a:spcPct val="90000"/>
              </a:lnSpc>
              <a:buChar char="▪"/>
              <a:defRPr sz="2000" b="1">
                <a:solidFill>
                  <a:srgbClr val="000000"/>
                </a:solidFill>
              </a:defRPr>
            </a:pPr>
            <a:r>
              <a:t>Viscocity </a:t>
            </a:r>
            <a:r>
              <a:rPr b="0"/>
              <a:t> ( density of honey) is affected by temperature and moisture.</a:t>
            </a:r>
          </a:p>
          <a:p>
            <a:pPr>
              <a:lnSpc>
                <a:spcPct val="90000"/>
              </a:lnSpc>
              <a:buChar char="▪"/>
              <a:defRPr sz="2000">
                <a:solidFill>
                  <a:srgbClr val="000000"/>
                </a:solidFill>
              </a:defRPr>
            </a:pPr>
            <a:r>
              <a:t>Important factors in creaming honey – influences rate of crystallizing, and final product appearance.</a:t>
            </a:r>
          </a:p>
          <a:p>
            <a:pPr>
              <a:lnSpc>
                <a:spcPct val="90000"/>
              </a:lnSpc>
              <a:buChar char="▪"/>
              <a:defRPr sz="2000">
                <a:solidFill>
                  <a:srgbClr val="000000"/>
                </a:solidFill>
              </a:defRPr>
            </a:pPr>
            <a:r>
              <a:t>Moisture determined partly by bee foraging,  partly by beekeeping practices, and partly by processing steps, eg. pumping and stirring.</a:t>
            </a:r>
          </a:p>
          <a:p>
            <a:pPr>
              <a:lnSpc>
                <a:spcPct val="90000"/>
              </a:lnSpc>
              <a:buChar char="▪"/>
              <a:defRPr sz="2000">
                <a:solidFill>
                  <a:srgbClr val="000000"/>
                </a:solidFill>
              </a:defRPr>
            </a:pPr>
            <a:r>
              <a:t>Temperature important for “melting” honey, filtering or straining, and control is a key factor in the creaming process.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1" build="p" bldLvl="5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1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90" cy="1143001"/>
          </a:xfrm>
          <a:prstGeom prst="rect">
            <a:avLst/>
          </a:prstGeom>
        </p:spPr>
        <p:txBody>
          <a:bodyPr/>
          <a:lstStyle/>
          <a:p>
            <a:pPr>
              <a:defRPr sz="3600">
                <a:solidFill>
                  <a:srgbClr val="000000"/>
                </a:solidFill>
              </a:defRPr>
            </a:pPr>
            <a:r>
              <a:t>2. The Honey Creaming Process</a:t>
            </a:r>
            <a:br/>
            <a:r>
              <a:rPr sz="2400" u="sng"/>
              <a:t>Practices in Creaming Honey</a:t>
            </a:r>
          </a:p>
        </p:txBody>
      </p:sp>
      <p:sp>
        <p:nvSpPr>
          <p:cNvPr id="164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966787" y="1944075"/>
            <a:ext cx="3529586" cy="39446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How do we get from this…</a:t>
            </a:r>
          </a:p>
        </p:txBody>
      </p:sp>
      <p:sp>
        <p:nvSpPr>
          <p:cNvPr id="165" name="Content Placeholder 3"/>
          <p:cNvSpPr txBox="1"/>
          <p:nvPr/>
        </p:nvSpPr>
        <p:spPr>
          <a:xfrm>
            <a:off x="4693919" y="1944075"/>
            <a:ext cx="3438146" cy="394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231775" indent="-231775" defTabSz="914400">
              <a:spcBef>
                <a:spcPts val="2000"/>
              </a:spcBef>
              <a:buSzPct val="90000"/>
              <a:buChar char="✿"/>
              <a:defRPr>
                <a:effectLst>
                  <a:outerShdw blurRad="101600" dist="12700" dir="360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t>To this….</a:t>
            </a:r>
          </a:p>
        </p:txBody>
      </p:sp>
      <p:pic>
        <p:nvPicPr>
          <p:cNvPr id="166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62769" y="2276647"/>
            <a:ext cx="3644413" cy="4454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Content Placeholder 3" descr="Content Placeholder 3"/>
          <p:cNvPicPr>
            <a:picLocks noChangeAspect="1"/>
          </p:cNvPicPr>
          <p:nvPr/>
        </p:nvPicPr>
        <p:blipFill>
          <a:blip r:embed="rId3">
            <a:extLst/>
          </a:blip>
          <a:srcRect t="27752" b="27752"/>
          <a:stretch>
            <a:fillRect/>
          </a:stretch>
        </p:blipFill>
        <p:spPr>
          <a:xfrm>
            <a:off x="703384" y="2616199"/>
            <a:ext cx="3360617" cy="44958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1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90" cy="1143001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r>
              <a:t>The Honey Creaming Process</a:t>
            </a:r>
          </a:p>
        </p:txBody>
      </p:sp>
      <p:sp>
        <p:nvSpPr>
          <p:cNvPr id="170" name="Content Placeholder 4"/>
          <p:cNvSpPr txBox="1">
            <a:spLocks noGrp="1"/>
          </p:cNvSpPr>
          <p:nvPr>
            <p:ph type="body" idx="1"/>
          </p:nvPr>
        </p:nvSpPr>
        <p:spPr>
          <a:xfrm>
            <a:off x="955675" y="1512277"/>
            <a:ext cx="7232650" cy="511126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 typeface="Wingdings"/>
              <a:buNone/>
              <a:defRPr u="sng">
                <a:solidFill>
                  <a:srgbClr val="000000"/>
                </a:solidFill>
              </a:defRPr>
            </a:pPr>
            <a:r>
              <a:t>Practices in Creaming Honey – (how to do it !</a:t>
            </a:r>
            <a:r>
              <a:rPr u="none"/>
              <a:t>)</a:t>
            </a:r>
          </a:p>
          <a:p>
            <a:pPr marL="0" indent="0">
              <a:buSzTx/>
              <a:buFont typeface="Wingdings"/>
              <a:buNone/>
              <a:defRPr b="1">
                <a:solidFill>
                  <a:srgbClr val="000000"/>
                </a:solidFill>
              </a:defRPr>
            </a:pPr>
            <a:r>
              <a:t>Points to ponder:-</a:t>
            </a:r>
          </a:p>
          <a:p>
            <a:pPr>
              <a:buAutoNum type="arabicParenR"/>
              <a:defRPr>
                <a:solidFill>
                  <a:srgbClr val="000000"/>
                </a:solidFill>
              </a:defRPr>
            </a:pPr>
            <a:r>
              <a:t>Creaming honey is NOT a complicated process - unless you choose to make it that way      </a:t>
            </a:r>
            <a:r>
              <a:rPr i="1"/>
              <a:t>(K.I.S.S. – “keep it simple !)     </a:t>
            </a:r>
          </a:p>
          <a:p>
            <a:pPr>
              <a:buAutoNum type="arabicParenR" startAt="2"/>
              <a:defRPr>
                <a:solidFill>
                  <a:srgbClr val="000000"/>
                </a:solidFill>
              </a:defRPr>
            </a:pPr>
            <a:r>
              <a:t>It IS a </a:t>
            </a:r>
            <a:r>
              <a:rPr u="sng"/>
              <a:t>natural</a:t>
            </a:r>
            <a:r>
              <a:t> process – using the normal tendency for  most honey types to crystallize naturally,           BUT……….</a:t>
            </a:r>
          </a:p>
          <a:p>
            <a:pPr>
              <a:buAutoNum type="arabicParenR" startAt="3"/>
              <a:defRPr>
                <a:solidFill>
                  <a:srgbClr val="000000"/>
                </a:solidFill>
              </a:defRPr>
            </a:pPr>
            <a:r>
              <a:t>Attention to detail and good control is essential  for a good final product !!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1" build="p" bldLvl="5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1"/>
          <p:cNvSpPr txBox="1">
            <a:spLocks noGrp="1"/>
          </p:cNvSpPr>
          <p:nvPr>
            <p:ph type="title"/>
          </p:nvPr>
        </p:nvSpPr>
        <p:spPr>
          <a:xfrm>
            <a:off x="779462" y="-135046"/>
            <a:ext cx="7583490" cy="877508"/>
          </a:xfrm>
          <a:prstGeom prst="rect">
            <a:avLst/>
          </a:prstGeom>
        </p:spPr>
        <p:txBody>
          <a:bodyPr/>
          <a:lstStyle/>
          <a:p>
            <a:pPr defTabSz="658368">
              <a:defRPr sz="1728" u="sng">
                <a:solidFill>
                  <a:srgbClr val="000000"/>
                </a:solidFill>
                <a:effectLst>
                  <a:outerShdw blurRad="73152" dist="9144" dir="36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/>
            </a:r>
            <a:br/>
            <a:r>
              <a:t>Practices in Creaming Honey – (how to do it !</a:t>
            </a:r>
            <a:r>
              <a:rPr u="none"/>
              <a:t>)</a:t>
            </a:r>
            <a:br>
              <a:rPr u="none"/>
            </a:br>
            <a:endParaRPr u="none"/>
          </a:p>
        </p:txBody>
      </p:sp>
      <p:sp>
        <p:nvSpPr>
          <p:cNvPr id="173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955675" y="859692"/>
            <a:ext cx="7232650" cy="5049108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Font typeface="Wingdings"/>
              <a:buNone/>
              <a:defRPr u="sng">
                <a:solidFill>
                  <a:srgbClr val="000000"/>
                </a:solidFill>
              </a:defRPr>
            </a:pPr>
            <a:r>
              <a:t>The Three “T’s” of Good Honey Creaming</a:t>
            </a:r>
          </a:p>
          <a:p>
            <a:pPr marL="0" lvl="1" indent="457200" algn="ctr">
              <a:spcBef>
                <a:spcPts val="1000"/>
              </a:spcBef>
              <a:buSzTx/>
              <a:buFont typeface="Wingdings"/>
              <a:buNone/>
              <a:defRPr>
                <a:solidFill>
                  <a:srgbClr val="FF0000"/>
                </a:solidFill>
              </a:defRPr>
            </a:pPr>
            <a:endParaRPr/>
          </a:p>
          <a:p>
            <a:pPr marL="914400" lvl="1" indent="-457200">
              <a:spcBef>
                <a:spcPts val="1000"/>
              </a:spcBef>
              <a:buAutoNum type="arabicPeriod"/>
              <a:defRPr sz="4000">
                <a:solidFill>
                  <a:srgbClr val="FF0000"/>
                </a:solidFill>
              </a:defRPr>
            </a:pPr>
            <a:r>
              <a:t>TEMPERATURE</a:t>
            </a:r>
            <a:endParaRPr sz="2200"/>
          </a:p>
          <a:p>
            <a:pPr marL="0" lvl="1" indent="457200">
              <a:spcBef>
                <a:spcPts val="1000"/>
              </a:spcBef>
              <a:buSzTx/>
              <a:buFont typeface="Wingdings"/>
              <a:buNone/>
              <a:defRPr sz="2200">
                <a:solidFill>
                  <a:srgbClr val="FF0000"/>
                </a:solidFill>
              </a:defRPr>
            </a:pPr>
            <a:endParaRPr sz="2200"/>
          </a:p>
          <a:p>
            <a:pPr marL="914400" lvl="1" indent="-457200">
              <a:spcBef>
                <a:spcPts val="1000"/>
              </a:spcBef>
              <a:buAutoNum type="arabicPeriod"/>
              <a:defRPr sz="4000">
                <a:solidFill>
                  <a:srgbClr val="FF0000"/>
                </a:solidFill>
              </a:defRPr>
            </a:pPr>
            <a:r>
              <a:t>TIME</a:t>
            </a:r>
            <a:endParaRPr sz="2200"/>
          </a:p>
          <a:p>
            <a:pPr marL="914400" lvl="1" indent="-457200">
              <a:spcBef>
                <a:spcPts val="1000"/>
              </a:spcBef>
              <a:buAutoNum type="arabicPeriod"/>
              <a:defRPr sz="2200">
                <a:solidFill>
                  <a:srgbClr val="FF0000"/>
                </a:solidFill>
              </a:defRPr>
            </a:pPr>
            <a:endParaRPr sz="2200"/>
          </a:p>
          <a:p>
            <a:pPr marL="914400" lvl="1" indent="-457200">
              <a:spcBef>
                <a:spcPts val="1000"/>
              </a:spcBef>
              <a:buAutoNum type="arabicPeriod" startAt="2"/>
              <a:defRPr sz="4000">
                <a:solidFill>
                  <a:srgbClr val="FF0000"/>
                </a:solidFill>
              </a:defRPr>
            </a:pPr>
            <a:r>
              <a:t>TENACITY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1" build="p" bldLvl="5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 1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90" cy="809124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r>
              <a:t>The Honey Creaming Process</a:t>
            </a:r>
          </a:p>
        </p:txBody>
      </p:sp>
      <p:sp>
        <p:nvSpPr>
          <p:cNvPr id="176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955675" y="1035536"/>
            <a:ext cx="7232650" cy="573454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 typeface="Wingdings"/>
              <a:buNone/>
              <a:defRPr u="sng">
                <a:solidFill>
                  <a:srgbClr val="000000"/>
                </a:solidFill>
              </a:defRPr>
            </a:pPr>
            <a:r>
              <a:t>The Creaming System: -  “6-Step Process”</a:t>
            </a:r>
          </a:p>
          <a:p>
            <a:pPr>
              <a:lnSpc>
                <a:spcPct val="90000"/>
              </a:lnSpc>
              <a:buAutoNum type="arabicPeriod"/>
              <a:defRPr sz="1800" b="1">
                <a:solidFill>
                  <a:srgbClr val="000000"/>
                </a:solidFill>
              </a:defRPr>
            </a:pPr>
            <a:r>
              <a:t>Dissolving </a:t>
            </a:r>
            <a:r>
              <a:rPr b="0"/>
              <a:t>crystallization</a:t>
            </a:r>
            <a:r>
              <a:t> </a:t>
            </a:r>
            <a:r>
              <a:rPr b="0"/>
              <a:t>– ‘Melting / Liquifying’ </a:t>
            </a:r>
          </a:p>
          <a:p>
            <a:pPr>
              <a:lnSpc>
                <a:spcPct val="90000"/>
              </a:lnSpc>
              <a:buAutoNum type="arabicPeriod"/>
              <a:defRPr sz="1800" b="1">
                <a:solidFill>
                  <a:srgbClr val="000000"/>
                </a:solidFill>
              </a:defRPr>
            </a:pPr>
            <a:r>
              <a:t>Straining</a:t>
            </a:r>
            <a:r>
              <a:rPr b="0"/>
              <a:t>  - liquified honey – ‘Filtering’</a:t>
            </a:r>
          </a:p>
          <a:p>
            <a:pPr>
              <a:lnSpc>
                <a:spcPct val="90000"/>
              </a:lnSpc>
              <a:buAutoNum type="arabicPeriod"/>
              <a:defRPr sz="1800" b="1">
                <a:solidFill>
                  <a:srgbClr val="000000"/>
                </a:solidFill>
              </a:defRPr>
            </a:pPr>
            <a:r>
              <a:t>Pre seeding cooling   - </a:t>
            </a:r>
            <a:r>
              <a:rPr b="0"/>
              <a:t>strained honey                             </a:t>
            </a:r>
          </a:p>
          <a:p>
            <a:pPr>
              <a:lnSpc>
                <a:spcPct val="90000"/>
              </a:lnSpc>
              <a:buAutoNum type="arabicPeriod"/>
              <a:defRPr sz="1800" b="1">
                <a:solidFill>
                  <a:srgbClr val="000000"/>
                </a:solidFill>
              </a:defRPr>
            </a:pPr>
            <a:r>
              <a:t>Seeding  - </a:t>
            </a:r>
            <a:r>
              <a:rPr b="0"/>
              <a:t>cooled honey       			           </a:t>
            </a:r>
          </a:p>
          <a:p>
            <a:pPr>
              <a:lnSpc>
                <a:spcPct val="90000"/>
              </a:lnSpc>
              <a:buAutoNum type="arabicPeriod"/>
              <a:defRPr sz="1800" b="1">
                <a:solidFill>
                  <a:srgbClr val="000000"/>
                </a:solidFill>
              </a:defRPr>
            </a:pPr>
            <a:r>
              <a:t>Crystallizing – </a:t>
            </a:r>
            <a:r>
              <a:rPr b="0"/>
              <a:t>seeded honey – ‘controlled stirring’  </a:t>
            </a:r>
          </a:p>
          <a:p>
            <a:pPr>
              <a:lnSpc>
                <a:spcPct val="90000"/>
              </a:lnSpc>
              <a:buAutoNum type="arabicPeriod"/>
              <a:defRPr sz="1800" b="1">
                <a:solidFill>
                  <a:srgbClr val="000000"/>
                </a:solidFill>
              </a:defRPr>
            </a:pPr>
            <a:r>
              <a:t>Packing and storage  (“setting”).		         </a:t>
            </a:r>
          </a:p>
          <a:p>
            <a:pPr marL="0" indent="0">
              <a:lnSpc>
                <a:spcPct val="90000"/>
              </a:lnSpc>
              <a:buSzTx/>
              <a:buFont typeface="Wingdings"/>
              <a:buNone/>
              <a:defRPr sz="1900">
                <a:solidFill>
                  <a:srgbClr val="000000"/>
                </a:solidFill>
              </a:defRPr>
            </a:pPr>
            <a:r>
              <a:t>	--------------------------------------------------------------------</a:t>
            </a:r>
          </a:p>
          <a:p>
            <a:pPr marL="0" indent="0">
              <a:lnSpc>
                <a:spcPct val="90000"/>
              </a:lnSpc>
              <a:buSzTx/>
              <a:buFont typeface="Wingdings"/>
              <a:buNone/>
              <a:defRPr sz="1900">
                <a:solidFill>
                  <a:srgbClr val="000000"/>
                </a:solidFill>
              </a:defRPr>
            </a:pPr>
            <a:r>
              <a:t>Many variations in systems to achieve these steps – process essentially the same for all.</a:t>
            </a:r>
          </a:p>
          <a:p>
            <a:pPr marL="0" indent="0">
              <a:lnSpc>
                <a:spcPct val="90000"/>
              </a:lnSpc>
              <a:buSzTx/>
              <a:buFont typeface="Wingdings"/>
              <a:buNone/>
              <a:defRPr sz="1900">
                <a:solidFill>
                  <a:srgbClr val="000000"/>
                </a:solidFill>
              </a:defRPr>
            </a:pPr>
            <a:r>
              <a:t>System used depends on need for capacity, and use of modern technology now available.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1" build="p" bldLvl="5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1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90" cy="809124"/>
          </a:xfrm>
          <a:prstGeom prst="rect">
            <a:avLst/>
          </a:prstGeom>
        </p:spPr>
        <p:txBody>
          <a:bodyPr/>
          <a:lstStyle/>
          <a:p>
            <a:pPr defTabSz="603504">
              <a:defRPr sz="1584" u="sng">
                <a:solidFill>
                  <a:srgbClr val="000000"/>
                </a:solidFill>
                <a:effectLst>
                  <a:outerShdw blurRad="67056" dist="8382" dir="36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/>
            </a:r>
            <a:br/>
            <a:r>
              <a:t>Practices in Creaming Honey – (how to do it !</a:t>
            </a:r>
            <a:r>
              <a:rPr u="none"/>
              <a:t>)</a:t>
            </a:r>
            <a:br>
              <a:rPr u="none"/>
            </a:br>
            <a:endParaRPr u="none"/>
          </a:p>
        </p:txBody>
      </p:sp>
      <p:sp>
        <p:nvSpPr>
          <p:cNvPr id="17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955675" y="916352"/>
            <a:ext cx="7232650" cy="5238263"/>
          </a:xfrm>
          <a:prstGeom prst="rect">
            <a:avLst/>
          </a:prstGeom>
        </p:spPr>
        <p:txBody>
          <a:bodyPr/>
          <a:lstStyle/>
          <a:p>
            <a:pPr marL="742950" lvl="1" indent="-742950">
              <a:lnSpc>
                <a:spcPct val="90000"/>
              </a:lnSpc>
              <a:buAutoNum type="arabicPeriod"/>
              <a:defRPr sz="3200">
                <a:solidFill>
                  <a:srgbClr val="FF0000"/>
                </a:solidFill>
              </a:defRPr>
            </a:pPr>
            <a:r>
              <a:t>TEMPERATURE   CONTROL</a:t>
            </a:r>
            <a:endParaRPr sz="3500"/>
          </a:p>
          <a:p>
            <a:pPr marL="0" lvl="1" indent="457200">
              <a:lnSpc>
                <a:spcPct val="90000"/>
              </a:lnSpc>
              <a:spcBef>
                <a:spcPts val="1000"/>
              </a:spcBef>
              <a:buSzTx/>
              <a:buFont typeface="Wingdings"/>
              <a:buNone/>
              <a:defRPr sz="2000">
                <a:solidFill>
                  <a:srgbClr val="0D0D0D"/>
                </a:solidFill>
              </a:defRPr>
            </a:pPr>
            <a:r>
              <a:t>1) </a:t>
            </a:r>
            <a:r>
              <a:rPr u="sng"/>
              <a:t>Dissolving/melting.</a:t>
            </a:r>
            <a:r>
              <a:t>    </a:t>
            </a:r>
          </a:p>
          <a:p>
            <a:pPr marL="1371600" lvl="2" indent="-457200">
              <a:lnSpc>
                <a:spcPct val="90000"/>
              </a:lnSpc>
              <a:spcBef>
                <a:spcPts val="1000"/>
              </a:spcBef>
              <a:buChar char="▪"/>
              <a:defRPr sz="1800">
                <a:solidFill>
                  <a:srgbClr val="0D0D0D"/>
                </a:solidFill>
              </a:defRPr>
            </a:pPr>
            <a:r>
              <a:t>Air or water heating?    (Drum heating effect)</a:t>
            </a:r>
          </a:p>
          <a:p>
            <a:pPr marL="1371600" lvl="2" indent="-457200">
              <a:lnSpc>
                <a:spcPct val="90000"/>
              </a:lnSpc>
              <a:spcBef>
                <a:spcPts val="1000"/>
              </a:spcBef>
              <a:buChar char="▪"/>
              <a:defRPr sz="1800">
                <a:solidFill>
                  <a:srgbClr val="0D0D0D"/>
                </a:solidFill>
              </a:defRPr>
            </a:pPr>
            <a:r>
              <a:t>40 to 65 °C ?  (HMF – increases with length of heating time and temperature.)  </a:t>
            </a:r>
          </a:p>
          <a:p>
            <a:pPr marL="1371600" lvl="2" indent="-457200">
              <a:lnSpc>
                <a:spcPct val="90000"/>
              </a:lnSpc>
              <a:spcBef>
                <a:spcPts val="1000"/>
              </a:spcBef>
              <a:buChar char="▪"/>
              <a:defRPr sz="1800">
                <a:solidFill>
                  <a:srgbClr val="0D0D0D"/>
                </a:solidFill>
              </a:defRPr>
            </a:pPr>
            <a:r>
              <a:t>Modern heat exchangers and control systems – rapid heat and cool down.</a:t>
            </a:r>
          </a:p>
          <a:p>
            <a:pPr marL="0" lvl="2" indent="914400">
              <a:lnSpc>
                <a:spcPct val="90000"/>
              </a:lnSpc>
              <a:spcBef>
                <a:spcPts val="1000"/>
              </a:spcBef>
              <a:buSzTx/>
              <a:buFont typeface="Wingdings"/>
              <a:buNone/>
              <a:defRPr sz="1800" b="1">
                <a:solidFill>
                  <a:srgbClr val="FF0000"/>
                </a:solidFill>
              </a:defRPr>
            </a:pPr>
            <a:r>
              <a:t>KEY OUTCOME = </a:t>
            </a:r>
            <a:r>
              <a:rPr u="sng"/>
              <a:t>TOTALLY LIQUIFIED HONEY</a:t>
            </a:r>
          </a:p>
          <a:p>
            <a:pPr marL="0" lvl="2" indent="914400">
              <a:lnSpc>
                <a:spcPct val="90000"/>
              </a:lnSpc>
              <a:spcBef>
                <a:spcPts val="1000"/>
              </a:spcBef>
              <a:buSzTx/>
              <a:buFont typeface="Wingdings"/>
              <a:buNone/>
              <a:defRPr sz="1800">
                <a:solidFill>
                  <a:srgbClr val="0D0D0D"/>
                </a:solidFill>
              </a:defRPr>
            </a:pPr>
            <a:endParaRPr u="sng"/>
          </a:p>
          <a:p>
            <a:pPr marL="0" lvl="1" indent="457200">
              <a:lnSpc>
                <a:spcPct val="90000"/>
              </a:lnSpc>
              <a:spcBef>
                <a:spcPts val="1000"/>
              </a:spcBef>
              <a:buSzTx/>
              <a:buFont typeface="Wingdings"/>
              <a:buNone/>
              <a:defRPr sz="2000">
                <a:solidFill>
                  <a:srgbClr val="0D0D0D"/>
                </a:solidFill>
              </a:defRPr>
            </a:pPr>
            <a:r>
              <a:t>2)  </a:t>
            </a:r>
            <a:r>
              <a:rPr u="sng"/>
              <a:t>Filtering/straining.   </a:t>
            </a:r>
          </a:p>
          <a:p>
            <a:pPr marL="1371600" lvl="2" indent="-457200">
              <a:lnSpc>
                <a:spcPct val="90000"/>
              </a:lnSpc>
              <a:spcBef>
                <a:spcPts val="1000"/>
              </a:spcBef>
              <a:buChar char="▪"/>
              <a:defRPr sz="1800">
                <a:solidFill>
                  <a:srgbClr val="0D0D0D"/>
                </a:solidFill>
              </a:defRPr>
            </a:pPr>
            <a:r>
              <a:t>Gravity ?    Pressure filter? (150 to 200 microns)</a:t>
            </a:r>
          </a:p>
          <a:p>
            <a:pPr marL="1371600" lvl="2" indent="-457200">
              <a:lnSpc>
                <a:spcPct val="90000"/>
              </a:lnSpc>
              <a:spcBef>
                <a:spcPts val="1000"/>
              </a:spcBef>
              <a:buChar char="▪"/>
              <a:defRPr sz="1800">
                <a:solidFill>
                  <a:srgbClr val="0D0D0D"/>
                </a:solidFill>
              </a:defRPr>
            </a:pPr>
            <a:r>
              <a:t>Heat exchanger system.</a:t>
            </a:r>
          </a:p>
          <a:p>
            <a:pPr marL="0" lvl="2" indent="914400">
              <a:lnSpc>
                <a:spcPct val="90000"/>
              </a:lnSpc>
              <a:spcBef>
                <a:spcPts val="1000"/>
              </a:spcBef>
              <a:buSzTx/>
              <a:buFont typeface="Wingdings"/>
              <a:buNone/>
              <a:defRPr sz="1800" b="1">
                <a:solidFill>
                  <a:srgbClr val="FF0000"/>
                </a:solidFill>
              </a:defRPr>
            </a:pPr>
            <a:r>
              <a:t>KEY OUTCOME = “</a:t>
            </a:r>
            <a:r>
              <a:rPr u="sng"/>
              <a:t>CLEAN”, NATURAL  HONEY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itle 3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90" cy="770047"/>
          </a:xfrm>
          <a:prstGeom prst="rect">
            <a:avLst/>
          </a:prstGeom>
        </p:spPr>
        <p:txBody>
          <a:bodyPr/>
          <a:lstStyle/>
          <a:p>
            <a:pPr>
              <a:defRPr sz="2000" u="sng">
                <a:solidFill>
                  <a:srgbClr val="000000"/>
                </a:solidFill>
              </a:defRPr>
            </a:pPr>
            <a:r>
              <a:t>Practices in Creaming Honey – (how to do it !</a:t>
            </a:r>
            <a:r>
              <a:rPr u="none"/>
              <a:t>)</a:t>
            </a:r>
            <a:br>
              <a:rPr u="none"/>
            </a:br>
            <a:endParaRPr u="none"/>
          </a:p>
        </p:txBody>
      </p:sp>
      <p:sp>
        <p:nvSpPr>
          <p:cNvPr id="182" name="Content Placeholder 8"/>
          <p:cNvSpPr txBox="1">
            <a:spLocks noGrp="1"/>
          </p:cNvSpPr>
          <p:nvPr>
            <p:ph type="body" idx="1"/>
          </p:nvPr>
        </p:nvSpPr>
        <p:spPr>
          <a:xfrm>
            <a:off x="955675" y="674076"/>
            <a:ext cx="7232650" cy="5217140"/>
          </a:xfrm>
          <a:prstGeom prst="rect">
            <a:avLst/>
          </a:prstGeom>
        </p:spPr>
        <p:txBody>
          <a:bodyPr/>
          <a:lstStyle/>
          <a:p>
            <a:pPr marL="0" lvl="1" indent="0" defTabSz="731520">
              <a:spcBef>
                <a:spcPts val="1600"/>
              </a:spcBef>
              <a:buSzTx/>
              <a:buFont typeface="Wingdings"/>
              <a:buNone/>
              <a:defRPr sz="1600">
                <a:solidFill>
                  <a:srgbClr val="000000"/>
                </a:solidFill>
                <a:effectLst>
                  <a:outerShdw blurRad="81280" dist="10160" dir="36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    </a:t>
            </a:r>
            <a:r>
              <a:rPr sz="1440"/>
              <a:t> 3) </a:t>
            </a:r>
            <a:r>
              <a:rPr sz="1440" u="sng"/>
              <a:t>Pre-seeding cooling :</a:t>
            </a:r>
            <a:endParaRPr sz="1760"/>
          </a:p>
          <a:p>
            <a:pPr marL="640080" lvl="2" indent="-274320" defTabSz="731520">
              <a:spcBef>
                <a:spcPts val="1600"/>
              </a:spcBef>
              <a:buChar char="▪"/>
              <a:defRPr sz="1440">
                <a:solidFill>
                  <a:srgbClr val="000000"/>
                </a:solidFill>
                <a:effectLst>
                  <a:outerShdw blurRad="81280" dist="10160" dir="36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In-tank cooling or cold room  ?</a:t>
            </a:r>
            <a:endParaRPr sz="1600"/>
          </a:p>
          <a:p>
            <a:pPr marL="640080" lvl="2" indent="-274320" defTabSz="731520">
              <a:spcBef>
                <a:spcPts val="1600"/>
              </a:spcBef>
              <a:buChar char="▪"/>
              <a:defRPr sz="1440">
                <a:solidFill>
                  <a:srgbClr val="000000"/>
                </a:solidFill>
                <a:effectLst>
                  <a:outerShdw blurRad="81280" dist="10160" dir="36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Avoid moisture absorption from atmosphere – dehumidifier ?</a:t>
            </a:r>
            <a:endParaRPr sz="1600"/>
          </a:p>
          <a:p>
            <a:pPr marL="0" lvl="2" indent="365760" defTabSz="731520">
              <a:spcBef>
                <a:spcPts val="1600"/>
              </a:spcBef>
              <a:buSzTx/>
              <a:buFont typeface="Wingdings"/>
              <a:buNone/>
              <a:defRPr sz="1440" b="1">
                <a:solidFill>
                  <a:srgbClr val="FF0000"/>
                </a:solidFill>
                <a:effectLst>
                  <a:outerShdw blurRad="81280" dist="10160" dir="36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KEY OUTCOME  = HONEY COOLED TO 12 to 15 °C BEFORE   SEEDING WITH “STARTER” HONEY.</a:t>
            </a:r>
            <a:endParaRPr>
              <a:solidFill>
                <a:srgbClr val="000000"/>
              </a:solidFill>
            </a:endParaRPr>
          </a:p>
          <a:p>
            <a:pPr marL="0" lvl="2" indent="365760" defTabSz="731520">
              <a:spcBef>
                <a:spcPts val="1600"/>
              </a:spcBef>
              <a:buSzTx/>
              <a:buFont typeface="Wingdings"/>
              <a:buNone/>
              <a:defRPr sz="1440">
                <a:solidFill>
                  <a:srgbClr val="000000"/>
                </a:solidFill>
                <a:effectLst>
                  <a:outerShdw blurRad="81280" dist="10160" dir="36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4) </a:t>
            </a:r>
            <a:r>
              <a:rPr u="sng"/>
              <a:t>Seeding of cooled honey: </a:t>
            </a:r>
            <a:endParaRPr sz="1600"/>
          </a:p>
          <a:p>
            <a:pPr marL="594359" lvl="2" indent="-228600" defTabSz="731520">
              <a:spcBef>
                <a:spcPts val="1600"/>
              </a:spcBef>
              <a:buChar char="▪"/>
              <a:defRPr sz="1440">
                <a:solidFill>
                  <a:srgbClr val="000000"/>
                </a:solidFill>
                <a:effectLst>
                  <a:outerShdw blurRad="81280" dist="10160" dir="36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Fine-grained “starter” honey only - left in tank, or added?</a:t>
            </a:r>
            <a:endParaRPr sz="1600"/>
          </a:p>
          <a:p>
            <a:pPr marL="594359" lvl="2" indent="-228600" defTabSz="731520">
              <a:spcBef>
                <a:spcPts val="1600"/>
              </a:spcBef>
              <a:buChar char="▪"/>
              <a:defRPr sz="1440">
                <a:solidFill>
                  <a:srgbClr val="000000"/>
                </a:solidFill>
                <a:effectLst>
                  <a:outerShdw blurRad="81280" dist="10160" dir="36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Preferably add cooled liquid honey to starter.</a:t>
            </a:r>
            <a:endParaRPr sz="1600"/>
          </a:p>
          <a:p>
            <a:pPr marL="594359" lvl="2" indent="-228600" defTabSz="731520">
              <a:spcBef>
                <a:spcPts val="1600"/>
              </a:spcBef>
              <a:buChar char="▪"/>
              <a:defRPr sz="1440">
                <a:solidFill>
                  <a:srgbClr val="000000"/>
                </a:solidFill>
                <a:effectLst>
                  <a:outerShdw blurRad="81280" dist="10160" dir="36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Keep stirring while gradually adding liquid honey.</a:t>
            </a:r>
            <a:endParaRPr sz="1600"/>
          </a:p>
          <a:p>
            <a:pPr marL="0" lvl="2" indent="365760" defTabSz="731520">
              <a:spcBef>
                <a:spcPts val="1600"/>
              </a:spcBef>
              <a:buSzTx/>
              <a:buFont typeface="Wingdings"/>
              <a:buNone/>
              <a:defRPr sz="1440" b="1">
                <a:solidFill>
                  <a:srgbClr val="FF0000"/>
                </a:solidFill>
                <a:effectLst>
                  <a:outerShdw blurRad="81280" dist="10160" dir="36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KEY OUTCOME =  FULLY HOMOGENISED, SEEDED MIXTURE </a:t>
            </a:r>
            <a:endParaRPr>
              <a:solidFill>
                <a:srgbClr val="000000"/>
              </a:solidFill>
            </a:endParaRPr>
          </a:p>
          <a:p>
            <a:pPr marL="594359" lvl="2" indent="-228600" defTabSz="731520">
              <a:spcBef>
                <a:spcPts val="1600"/>
              </a:spcBef>
              <a:buChar char="▪"/>
              <a:defRPr sz="1440">
                <a:solidFill>
                  <a:srgbClr val="000000"/>
                </a:solidFill>
                <a:effectLst>
                  <a:outerShdw blurRad="81280" dist="10160" dir="3600000" rotWithShape="0">
                    <a:srgbClr val="000000">
                      <a:alpha val="30000"/>
                    </a:srgbClr>
                  </a:outerShdw>
                </a:effectLst>
              </a:defRPr>
            </a:pPr>
            <a:endParaRPr>
              <a:solidFill>
                <a:srgbClr val="000000"/>
              </a:solidFill>
            </a:endParaRPr>
          </a:p>
          <a:p>
            <a:pPr marL="0" lvl="2" indent="365760" defTabSz="731520">
              <a:spcBef>
                <a:spcPts val="1600"/>
              </a:spcBef>
              <a:buSzTx/>
              <a:buFont typeface="Wingdings"/>
              <a:buNone/>
              <a:defRPr sz="1440" u="sng">
                <a:solidFill>
                  <a:srgbClr val="000000"/>
                </a:solidFill>
                <a:effectLst>
                  <a:outerShdw blurRad="81280" dist="10160" dir="3600000" rotWithShape="0">
                    <a:srgbClr val="000000">
                      <a:alpha val="30000"/>
                    </a:srgbClr>
                  </a:outerShdw>
                </a:effectLst>
              </a:defRPr>
            </a:pPr>
            <a:endParaRPr>
              <a:solidFill>
                <a:srgbClr val="000000"/>
              </a:solidFill>
            </a:endParaRPr>
          </a:p>
          <a:p>
            <a:pPr marL="0" lvl="1" indent="0" defTabSz="731520">
              <a:spcBef>
                <a:spcPts val="1600"/>
              </a:spcBef>
              <a:buSzTx/>
              <a:buFont typeface="Wingdings"/>
              <a:buNone/>
              <a:defRPr sz="1600">
                <a:solidFill>
                  <a:srgbClr val="000000"/>
                </a:solidFill>
                <a:effectLst>
                  <a:outerShdw blurRad="81280" dist="10160" dir="36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	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8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1" build="p" bldLvl="5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 3"/>
          <p:cNvSpPr txBox="1">
            <a:spLocks noGrp="1"/>
          </p:cNvSpPr>
          <p:nvPr>
            <p:ph type="title"/>
          </p:nvPr>
        </p:nvSpPr>
        <p:spPr>
          <a:xfrm>
            <a:off x="779462" y="89648"/>
            <a:ext cx="7583490" cy="584430"/>
          </a:xfrm>
          <a:prstGeom prst="rect">
            <a:avLst/>
          </a:prstGeom>
        </p:spPr>
        <p:txBody>
          <a:bodyPr/>
          <a:lstStyle/>
          <a:p>
            <a:pPr defTabSz="749808">
              <a:defRPr sz="1640" u="sng">
                <a:solidFill>
                  <a:srgbClr val="000000"/>
                </a:solidFill>
                <a:effectLst>
                  <a:outerShdw blurRad="83312" dist="10414" dir="36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Practices in Creaming Honey – (how to do it !</a:t>
            </a:r>
            <a:r>
              <a:rPr u="none"/>
              <a:t>)</a:t>
            </a:r>
            <a:br>
              <a:rPr u="none"/>
            </a:br>
            <a:endParaRPr u="none"/>
          </a:p>
        </p:txBody>
      </p:sp>
      <p:sp>
        <p:nvSpPr>
          <p:cNvPr id="185" name="Content Placeholder 8"/>
          <p:cNvSpPr txBox="1">
            <a:spLocks noGrp="1"/>
          </p:cNvSpPr>
          <p:nvPr>
            <p:ph type="body" idx="1"/>
          </p:nvPr>
        </p:nvSpPr>
        <p:spPr>
          <a:xfrm>
            <a:off x="955675" y="674076"/>
            <a:ext cx="7232650" cy="5217140"/>
          </a:xfrm>
          <a:prstGeom prst="rect">
            <a:avLst/>
          </a:prstGeom>
        </p:spPr>
        <p:txBody>
          <a:bodyPr/>
          <a:lstStyle/>
          <a:p>
            <a:pPr marL="792098" lvl="2" indent="-339470" defTabSz="905255">
              <a:spcBef>
                <a:spcPts val="1900"/>
              </a:spcBef>
              <a:buAutoNum type="arabicParenR" startAt="5"/>
              <a:defRPr sz="1782" u="sng">
                <a:solidFill>
                  <a:srgbClr val="000000"/>
                </a:solidFill>
                <a:effectLst>
                  <a:outerShdw blurRad="100584" dist="12573" dir="36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Crystallizing / Creaming:-</a:t>
            </a:r>
            <a:endParaRPr sz="1979"/>
          </a:p>
          <a:p>
            <a:pPr marL="1244727" lvl="3" indent="-339470" defTabSz="905255">
              <a:spcBef>
                <a:spcPts val="1900"/>
              </a:spcBef>
              <a:buChar char="▪"/>
              <a:defRPr sz="1584">
                <a:solidFill>
                  <a:srgbClr val="000000"/>
                </a:solidFill>
                <a:effectLst>
                  <a:outerShdw blurRad="100584" dist="12573" dir="36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Can take time to complete - 2 to 3+ days ?</a:t>
            </a:r>
            <a:endParaRPr sz="1782"/>
          </a:p>
          <a:p>
            <a:pPr marL="1244727" lvl="3" indent="-339470" defTabSz="905255">
              <a:spcBef>
                <a:spcPts val="1900"/>
              </a:spcBef>
              <a:buChar char="▪"/>
              <a:defRPr sz="1584">
                <a:solidFill>
                  <a:srgbClr val="000000"/>
                </a:solidFill>
                <a:effectLst>
                  <a:outerShdw blurRad="100584" dist="12573" dir="36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Maintain cooling throughout creaming time – </a:t>
            </a:r>
            <a:r>
              <a:rPr b="1"/>
              <a:t>optimal temperature for creaming honey = 12 to 14 °C.</a:t>
            </a:r>
          </a:p>
          <a:p>
            <a:pPr marL="1244727" lvl="3" indent="-339470" defTabSz="905255">
              <a:spcBef>
                <a:spcPts val="1900"/>
              </a:spcBef>
              <a:buChar char="▪"/>
              <a:defRPr sz="1584">
                <a:solidFill>
                  <a:srgbClr val="000000"/>
                </a:solidFill>
                <a:effectLst>
                  <a:outerShdw blurRad="100584" dist="12573" dir="36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Daily stirring –  (approx 30 -60  minutes ?)  </a:t>
            </a:r>
            <a:endParaRPr sz="1782"/>
          </a:p>
          <a:p>
            <a:pPr marL="1244727" lvl="3" indent="-339470" defTabSz="905255">
              <a:spcBef>
                <a:spcPts val="1900"/>
              </a:spcBef>
              <a:buChar char="▪"/>
              <a:defRPr sz="1584">
                <a:solidFill>
                  <a:srgbClr val="000000"/>
                </a:solidFill>
                <a:effectLst>
                  <a:outerShdw blurRad="100584" dist="12573" dir="36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Slow speed with effective mixing but </a:t>
            </a:r>
            <a:r>
              <a:rPr b="1"/>
              <a:t>gentle </a:t>
            </a:r>
            <a:r>
              <a:t>vortexing action – strong and fast agitation can be damaging to crystallization   eg “whipped” honey = added moisture risk.</a:t>
            </a:r>
            <a:endParaRPr sz="1782"/>
          </a:p>
          <a:p>
            <a:pPr marL="1244727" lvl="3" indent="-339470" defTabSz="905255">
              <a:spcBef>
                <a:spcPts val="1900"/>
              </a:spcBef>
              <a:buChar char="▪"/>
              <a:defRPr sz="1584">
                <a:solidFill>
                  <a:srgbClr val="000000"/>
                </a:solidFill>
                <a:effectLst>
                  <a:outerShdw blurRad="100584" dist="12573" dir="36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Longer time for “softer” creamed honey – shorter time will produce “harder” creamed honey.  </a:t>
            </a:r>
            <a:endParaRPr sz="1782"/>
          </a:p>
          <a:p>
            <a:pPr marL="0" lvl="3" indent="905255" defTabSz="905255">
              <a:spcBef>
                <a:spcPts val="1900"/>
              </a:spcBef>
              <a:buSzTx/>
              <a:buFont typeface="Wingdings"/>
              <a:buNone/>
              <a:defRPr sz="1584" b="1">
                <a:solidFill>
                  <a:srgbClr val="FF0000"/>
                </a:solidFill>
                <a:effectLst>
                  <a:outerShdw blurRad="100584" dist="12573" dir="36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KEY OUTCOME = FULLY-CREAMED HONEY, FINE-GRAINED, “SILKY” APPEARANCE,  THICK CONSISTENCY BUT “MOTILE”.</a:t>
            </a:r>
            <a:endParaRPr sz="1782"/>
          </a:p>
          <a:p>
            <a:pPr marL="0" lvl="3" indent="905255" defTabSz="905255">
              <a:spcBef>
                <a:spcPts val="1900"/>
              </a:spcBef>
              <a:buSzTx/>
              <a:buFont typeface="Wingdings"/>
              <a:buNone/>
              <a:defRPr sz="1979" b="1" u="sng">
                <a:ln w="17780" cap="flat">
                  <a:solidFill>
                    <a:srgbClr val="FFFFFF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515151"/>
                    </a:gs>
                    <a:gs pos="49000">
                      <a:srgbClr val="595959"/>
                    </a:gs>
                    <a:gs pos="50000">
                      <a:srgbClr val="000000"/>
                    </a:gs>
                    <a:gs pos="9500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292" rotWithShape="0">
                    <a:srgbClr val="000000"/>
                  </a:outerShdw>
                </a:effectLst>
              </a:defRPr>
            </a:pPr>
            <a:r>
              <a:t>NOW</a:t>
            </a:r>
            <a:r>
              <a:rPr sz="1584"/>
              <a:t> YOU ARE READY TO PACK YOUR CREAMED HONEY !!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1" build="p" bldLvl="5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 3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90" cy="114127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693103"/>
                </a:solidFill>
              </a:defRPr>
            </a:lvl1pPr>
          </a:lstStyle>
          <a:p>
            <a:r>
              <a:t> “Milburn Apiaries” Honey Creaming System</a:t>
            </a:r>
          </a:p>
        </p:txBody>
      </p:sp>
      <p:sp>
        <p:nvSpPr>
          <p:cNvPr id="188" name="TextBox 6"/>
          <p:cNvSpPr txBox="1"/>
          <p:nvPr/>
        </p:nvSpPr>
        <p:spPr>
          <a:xfrm>
            <a:off x="934720" y="1690077"/>
            <a:ext cx="7920854" cy="4841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285750" indent="-285750">
              <a:buSzPct val="100000"/>
              <a:buChar char="-"/>
            </a:pPr>
            <a:endParaRPr/>
          </a:p>
          <a:p>
            <a:pPr marL="285750" indent="-285750">
              <a:buSzPct val="100000"/>
              <a:buChar char="-"/>
            </a:pPr>
            <a:r>
              <a:t>Based on a TWO DRUM batch size – ie up to 650 kg per pack. </a:t>
            </a:r>
          </a:p>
          <a:p>
            <a:pPr marL="285750" indent="-285750">
              <a:buSzPct val="100000"/>
              <a:buChar char="-"/>
            </a:pPr>
            <a:endParaRPr/>
          </a:p>
          <a:p>
            <a:pPr marL="285750" indent="-285750">
              <a:buSzPct val="100000"/>
              <a:buChar char="-"/>
            </a:pPr>
            <a:r>
              <a:t>Capacity of approx 50 tonnes per year.</a:t>
            </a:r>
          </a:p>
          <a:p>
            <a:pPr marL="285750" indent="-285750">
              <a:buSzPct val="100000"/>
              <a:buChar char="-"/>
            </a:pPr>
            <a:endParaRPr/>
          </a:p>
          <a:p>
            <a:pPr marL="285750" indent="-285750">
              <a:buSzPct val="100000"/>
              <a:buChar char="-"/>
            </a:pPr>
            <a:r>
              <a:t>Dual creaming / packing lines using two x 700 kg s/s creaming tanks</a:t>
            </a:r>
          </a:p>
          <a:p>
            <a:r>
              <a:t>		- one for bush types :-  kamahi / manuka-kanuka / blends;</a:t>
            </a:r>
          </a:p>
          <a:p>
            <a:r>
              <a:t>              - one for pasture types:-   white clover / clover blends.</a:t>
            </a:r>
          </a:p>
          <a:p>
            <a:endParaRPr/>
          </a:p>
          <a:p>
            <a:pPr marL="285750" indent="-285750">
              <a:buSzPct val="100000"/>
              <a:buChar char="-"/>
            </a:pPr>
            <a:r>
              <a:t>Utilizes “pack &amp; leave” creaming system – ‘starter’ honey retained in</a:t>
            </a:r>
          </a:p>
          <a:p>
            <a:r>
              <a:t>    creaming tanks between batches,  approx 10% by weight.</a:t>
            </a:r>
          </a:p>
          <a:p>
            <a:endParaRPr/>
          </a:p>
          <a:p>
            <a:pPr marL="285750" indent="-285750">
              <a:buSzPct val="100000"/>
              <a:buChar char="-"/>
            </a:pPr>
            <a:r>
              <a:t>Ambient temperature controlled by cooling units in creaming and</a:t>
            </a:r>
          </a:p>
          <a:p>
            <a:r>
              <a:t>	storage rooms ( + Mother Nature elsewhere –cooling NOT usually</a:t>
            </a:r>
          </a:p>
          <a:p>
            <a:r>
              <a:t>	 a problem in South Otago !)</a:t>
            </a:r>
          </a:p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8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8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8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8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8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18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18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1" build="p" bldLvl="5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1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90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Introductions</a:t>
            </a:r>
          </a:p>
        </p:txBody>
      </p:sp>
      <p:sp>
        <p:nvSpPr>
          <p:cNvPr id="126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880332" y="1600200"/>
            <a:ext cx="7232651" cy="4662067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 typeface="Wingdings"/>
              <a:buNone/>
              <a:defRPr sz="2200" b="1">
                <a:solidFill>
                  <a:srgbClr val="000000"/>
                </a:solidFill>
              </a:defRPr>
            </a:pPr>
            <a:r>
              <a:t>Myself:        </a:t>
            </a:r>
            <a:r>
              <a:rPr b="0"/>
              <a:t>Allen McCaw</a:t>
            </a:r>
          </a:p>
          <a:p>
            <a:pPr marL="0" indent="0">
              <a:lnSpc>
                <a:spcPct val="90000"/>
              </a:lnSpc>
              <a:buSzTx/>
              <a:buFont typeface="Wingdings"/>
              <a:buNone/>
              <a:defRPr sz="2200" u="sng">
                <a:solidFill>
                  <a:srgbClr val="000000"/>
                </a:solidFill>
              </a:defRPr>
            </a:pPr>
            <a:r>
              <a:t>Location:</a:t>
            </a:r>
            <a:r>
              <a:rPr u="none"/>
              <a:t>    Milburn,  South Otago.</a:t>
            </a:r>
          </a:p>
          <a:p>
            <a:pPr marL="0" indent="0">
              <a:lnSpc>
                <a:spcPct val="90000"/>
              </a:lnSpc>
              <a:buSzTx/>
              <a:buFont typeface="Wingdings"/>
              <a:buNone/>
              <a:defRPr sz="2200" u="sng">
                <a:solidFill>
                  <a:srgbClr val="000000"/>
                </a:solidFill>
              </a:defRPr>
            </a:pPr>
            <a:r>
              <a:t>Experience</a:t>
            </a:r>
            <a:r>
              <a:rPr sz="1800" u="none"/>
              <a:t>:  - </a:t>
            </a:r>
          </a:p>
          <a:p>
            <a:pPr marL="0" indent="0">
              <a:lnSpc>
                <a:spcPct val="90000"/>
              </a:lnSpc>
              <a:buSzTx/>
              <a:buFont typeface="Wingdings"/>
              <a:buNone/>
              <a:defRPr sz="2200" u="sng">
                <a:solidFill>
                  <a:srgbClr val="000000"/>
                </a:solidFill>
              </a:defRPr>
            </a:pPr>
            <a:r>
              <a:rPr sz="1800" u="none"/>
              <a:t>45+ years in NZ Apicultural industry;  	  </a:t>
            </a:r>
          </a:p>
          <a:p>
            <a:pPr marL="0" indent="0">
              <a:lnSpc>
                <a:spcPct val="90000"/>
              </a:lnSpc>
              <a:buSzTx/>
              <a:buFont typeface="Wingdings"/>
              <a:buNone/>
              <a:defRPr sz="2200" u="sng">
                <a:solidFill>
                  <a:srgbClr val="000000"/>
                </a:solidFill>
              </a:defRPr>
            </a:pPr>
            <a:r>
              <a:rPr sz="1800" u="none"/>
              <a:t>NBA National President: 1986 – ‘90;                                                                      Chairman – NBA Marketing Committee:1992 – ’96;                            Trustee – NZ Honey Industry Charitable Trust  - currently;                          35 years Production Manager – Milburn Honey Ltd.</a:t>
            </a:r>
            <a:endParaRPr sz="2000"/>
          </a:p>
          <a:p>
            <a:pPr marL="0" indent="0">
              <a:lnSpc>
                <a:spcPct val="90000"/>
              </a:lnSpc>
              <a:buSzTx/>
              <a:buFont typeface="Wingdings"/>
              <a:buNone/>
              <a:defRPr sz="1800" u="sng">
                <a:solidFill>
                  <a:srgbClr val="000000"/>
                </a:solidFill>
              </a:defRPr>
            </a:pPr>
            <a:r>
              <a:t>Qualifications:  </a:t>
            </a:r>
            <a:r>
              <a:rPr u="none"/>
              <a:t>-   B.Sc (Chem.);  </a:t>
            </a:r>
            <a:endParaRPr sz="2000"/>
          </a:p>
          <a:p>
            <a:pPr marL="0" indent="0">
              <a:lnSpc>
                <a:spcPct val="90000"/>
              </a:lnSpc>
              <a:buSzTx/>
              <a:buFont typeface="Wingdings"/>
              <a:buNone/>
              <a:defRPr sz="1800" u="sng">
                <a:solidFill>
                  <a:srgbClr val="000000"/>
                </a:solidFill>
              </a:defRPr>
            </a:pPr>
            <a:r>
              <a:t>Awards: </a:t>
            </a:r>
            <a:r>
              <a:rPr u="none"/>
              <a:t>     Gold Medal winner NZ Honey Competition - Creamed Honey (Light) Section - 2010 to 2013, &amp; 2015 to 2019;</a:t>
            </a:r>
          </a:p>
        </p:txBody>
      </p:sp>
      <p:sp>
        <p:nvSpPr>
          <p:cNvPr id="127" name="TextBox 3"/>
          <p:cNvSpPr txBox="1"/>
          <p:nvPr/>
        </p:nvSpPr>
        <p:spPr>
          <a:xfrm>
            <a:off x="2256744" y="1881320"/>
            <a:ext cx="16743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1" build="p" bldLvl="5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itle 1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90" cy="11430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693103"/>
                </a:solidFill>
              </a:defRPr>
            </a:lvl1pPr>
          </a:lstStyle>
          <a:p>
            <a:r>
              <a:t>Milburn Apiaries” Honey Creaming System</a:t>
            </a:r>
          </a:p>
        </p:txBody>
      </p:sp>
      <p:sp>
        <p:nvSpPr>
          <p:cNvPr id="191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487522" y="1272988"/>
            <a:ext cx="3529586" cy="544089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0000"/>
                </a:solidFill>
              </a:defRPr>
            </a:lvl1pPr>
          </a:lstStyle>
          <a:p>
            <a:r>
              <a:t>Emptying “melted” drums</a:t>
            </a:r>
          </a:p>
        </p:txBody>
      </p:sp>
      <p:pic>
        <p:nvPicPr>
          <p:cNvPr id="192" name="Content Placeholder 6" descr="Content Placeholder 6"/>
          <p:cNvPicPr>
            <a:picLocks noChangeAspect="1"/>
          </p:cNvPicPr>
          <p:nvPr/>
        </p:nvPicPr>
        <p:blipFill>
          <a:blip r:embed="rId2">
            <a:extLst/>
          </a:blip>
          <a:srcRect l="14390" r="14390"/>
          <a:stretch>
            <a:fillRect/>
          </a:stretch>
        </p:blipFill>
        <p:spPr>
          <a:xfrm rot="10800000">
            <a:off x="409370" y="1992921"/>
            <a:ext cx="3529585" cy="3995616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Text Placeholder 4"/>
          <p:cNvSpPr>
            <a:spLocks noGrp="1"/>
          </p:cNvSpPr>
          <p:nvPr>
            <p:ph type="body" idx="21"/>
          </p:nvPr>
        </p:nvSpPr>
        <p:spPr>
          <a:xfrm>
            <a:off x="4645024" y="1272988"/>
            <a:ext cx="3529586" cy="54408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2000" b="1">
                <a:solidFill>
                  <a:srgbClr val="000000"/>
                </a:solidFill>
              </a:defRPr>
            </a:lvl1pPr>
          </a:lstStyle>
          <a:p>
            <a:r>
              <a:t>Straining / Filtering</a:t>
            </a:r>
          </a:p>
        </p:txBody>
      </p:sp>
      <p:pic>
        <p:nvPicPr>
          <p:cNvPr id="194" name="Content Placeholder 11" descr="Content Placeholder 11"/>
          <p:cNvPicPr>
            <a:picLocks noChangeAspect="1"/>
          </p:cNvPicPr>
          <p:nvPr/>
        </p:nvPicPr>
        <p:blipFill>
          <a:blip r:embed="rId3">
            <a:extLst/>
          </a:blip>
          <a:srcRect l="14390" r="14390"/>
          <a:stretch>
            <a:fillRect/>
          </a:stretch>
        </p:blipFill>
        <p:spPr>
          <a:xfrm rot="5400000">
            <a:off x="4412010" y="2132562"/>
            <a:ext cx="3995614" cy="3716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1"/>
          <p:cNvSpPr txBox="1">
            <a:spLocks noGrp="1"/>
          </p:cNvSpPr>
          <p:nvPr>
            <p:ph type="title"/>
          </p:nvPr>
        </p:nvSpPr>
        <p:spPr>
          <a:xfrm>
            <a:off x="704055" y="82865"/>
            <a:ext cx="7583490" cy="11430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693103"/>
                </a:solidFill>
              </a:defRPr>
            </a:lvl1pPr>
          </a:lstStyle>
          <a:p>
            <a:r>
              <a:t>Milburn Apiaries” Honey Creaming System</a:t>
            </a:r>
          </a:p>
        </p:txBody>
      </p:sp>
      <p:sp>
        <p:nvSpPr>
          <p:cNvPr id="197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966215" y="1272987"/>
            <a:ext cx="3529586" cy="56362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t>Cooling / mixing tank</a:t>
            </a:r>
          </a:p>
        </p:txBody>
      </p:sp>
      <p:pic>
        <p:nvPicPr>
          <p:cNvPr id="198" name="Content Placeholder 6" descr="Content Placeholder 6"/>
          <p:cNvPicPr>
            <a:picLocks noChangeAspect="1"/>
          </p:cNvPicPr>
          <p:nvPr/>
        </p:nvPicPr>
        <p:blipFill>
          <a:blip r:embed="rId2">
            <a:extLst/>
          </a:blip>
          <a:srcRect l="14390" r="14390"/>
          <a:stretch>
            <a:fillRect/>
          </a:stretch>
        </p:blipFill>
        <p:spPr>
          <a:xfrm rot="10800000">
            <a:off x="380062" y="1979490"/>
            <a:ext cx="3529585" cy="3716338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Text Placeholder 7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b="1">
                <a:solidFill>
                  <a:srgbClr val="000000"/>
                </a:solidFill>
              </a:defRPr>
            </a:lvl1pPr>
          </a:lstStyle>
          <a:p>
            <a:r>
              <a:t>Cooling / mixing tank</a:t>
            </a:r>
          </a:p>
        </p:txBody>
      </p:sp>
      <p:pic>
        <p:nvPicPr>
          <p:cNvPr id="200" name="Content Placeholder 12" descr="Content Placeholder 12"/>
          <p:cNvPicPr>
            <a:picLocks noChangeAspect="1"/>
          </p:cNvPicPr>
          <p:nvPr/>
        </p:nvPicPr>
        <p:blipFill>
          <a:blip r:embed="rId3">
            <a:extLst/>
          </a:blip>
          <a:srcRect l="14390" r="14390"/>
          <a:stretch>
            <a:fillRect/>
          </a:stretch>
        </p:blipFill>
        <p:spPr>
          <a:xfrm rot="5400000">
            <a:off x="4551322" y="2081171"/>
            <a:ext cx="3716991" cy="37163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itle 1"/>
          <p:cNvSpPr txBox="1">
            <a:spLocks noGrp="1"/>
          </p:cNvSpPr>
          <p:nvPr>
            <p:ph type="title"/>
          </p:nvPr>
        </p:nvSpPr>
        <p:spPr>
          <a:xfrm>
            <a:off x="779462" y="89647"/>
            <a:ext cx="7583490" cy="92635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693103"/>
                </a:solidFill>
              </a:defRPr>
            </a:lvl1pPr>
          </a:lstStyle>
          <a:p>
            <a:r>
              <a:t>Milburn Apiaries” Honey Creaming System</a:t>
            </a:r>
          </a:p>
        </p:txBody>
      </p:sp>
      <p:sp>
        <p:nvSpPr>
          <p:cNvPr id="203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966215" y="1272987"/>
            <a:ext cx="3529586" cy="879476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0000"/>
                </a:solidFill>
              </a:defRPr>
            </a:lvl1pPr>
          </a:lstStyle>
          <a:p>
            <a:r>
              <a:t>“Cooled” honey pumping</a:t>
            </a:r>
          </a:p>
        </p:txBody>
      </p:sp>
      <p:sp>
        <p:nvSpPr>
          <p:cNvPr id="204" name="Text Placeholder 4"/>
          <p:cNvSpPr>
            <a:spLocks noGrp="1"/>
          </p:cNvSpPr>
          <p:nvPr>
            <p:ph type="body" idx="21"/>
          </p:nvPr>
        </p:nvSpPr>
        <p:spPr>
          <a:xfrm>
            <a:off x="5055332" y="1266450"/>
            <a:ext cx="3529585" cy="8794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2000" b="1">
                <a:solidFill>
                  <a:srgbClr val="000000"/>
                </a:solidFill>
              </a:defRPr>
            </a:lvl1pPr>
          </a:lstStyle>
          <a:p>
            <a:r>
              <a:t>Creaming tank with stirrer</a:t>
            </a:r>
          </a:p>
        </p:txBody>
      </p:sp>
      <p:pic>
        <p:nvPicPr>
          <p:cNvPr id="205" name="Content Placeholder 9" descr="Content Placeholder 9"/>
          <p:cNvPicPr>
            <a:picLocks noChangeAspect="1"/>
          </p:cNvPicPr>
          <p:nvPr/>
        </p:nvPicPr>
        <p:blipFill>
          <a:blip r:embed="rId2">
            <a:extLst/>
          </a:blip>
          <a:srcRect l="2520" r="2520"/>
          <a:stretch>
            <a:fillRect/>
          </a:stretch>
        </p:blipFill>
        <p:spPr>
          <a:xfrm rot="5400000">
            <a:off x="628607" y="2174875"/>
            <a:ext cx="3716339" cy="3716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Content Placeholder 12" descr="Content Placeholder 12"/>
          <p:cNvPicPr>
            <a:picLocks noChangeAspect="1"/>
          </p:cNvPicPr>
          <p:nvPr/>
        </p:nvPicPr>
        <p:blipFill>
          <a:blip r:embed="rId3">
            <a:extLst/>
          </a:blip>
          <a:srcRect l="14390" r="14390"/>
          <a:stretch>
            <a:fillRect/>
          </a:stretch>
        </p:blipFill>
        <p:spPr>
          <a:xfrm rot="10800000">
            <a:off x="4645025" y="2174875"/>
            <a:ext cx="3529585" cy="3716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itle 1"/>
          <p:cNvSpPr txBox="1">
            <a:spLocks noGrp="1"/>
          </p:cNvSpPr>
          <p:nvPr>
            <p:ph type="title"/>
          </p:nvPr>
        </p:nvSpPr>
        <p:spPr>
          <a:xfrm>
            <a:off x="779462" y="89647"/>
            <a:ext cx="7583490" cy="906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693103"/>
                </a:solidFill>
              </a:defRPr>
            </a:lvl1pPr>
          </a:lstStyle>
          <a:p>
            <a:r>
              <a:t>Milburn Apiaries” Honey Creaming System</a:t>
            </a:r>
          </a:p>
        </p:txBody>
      </p:sp>
      <p:sp>
        <p:nvSpPr>
          <p:cNvPr id="209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966215" y="1272987"/>
            <a:ext cx="3529586" cy="879476"/>
          </a:xfrm>
          <a:prstGeom prst="rect">
            <a:avLst/>
          </a:prstGeom>
        </p:spPr>
        <p:txBody>
          <a:bodyPr/>
          <a:lstStyle/>
          <a:p>
            <a:pPr>
              <a:defRPr sz="2000">
                <a:solidFill>
                  <a:srgbClr val="000000"/>
                </a:solidFill>
              </a:defRPr>
            </a:pPr>
            <a:r>
              <a:t>Creaming Tank Stirrer</a:t>
            </a:r>
          </a:p>
          <a:p>
            <a:pPr>
              <a:defRPr sz="1600">
                <a:solidFill>
                  <a:srgbClr val="000000"/>
                </a:solidFill>
              </a:defRPr>
            </a:pPr>
            <a:r>
              <a:t>(“Starter” honey in bottom)</a:t>
            </a:r>
          </a:p>
        </p:txBody>
      </p:sp>
      <p:pic>
        <p:nvPicPr>
          <p:cNvPr id="210" name="Content Placeholder 6" descr="Content Placeholder 6"/>
          <p:cNvPicPr>
            <a:picLocks noChangeAspect="1"/>
          </p:cNvPicPr>
          <p:nvPr/>
        </p:nvPicPr>
        <p:blipFill>
          <a:blip r:embed="rId2">
            <a:extLst/>
          </a:blip>
          <a:srcRect l="14390" r="14390"/>
          <a:stretch>
            <a:fillRect/>
          </a:stretch>
        </p:blipFill>
        <p:spPr>
          <a:xfrm rot="5400000">
            <a:off x="550922" y="2039713"/>
            <a:ext cx="3716341" cy="4173416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Text Placeholder 4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2000" b="1">
                <a:solidFill>
                  <a:srgbClr val="000000"/>
                </a:solidFill>
              </a:defRPr>
            </a:pPr>
            <a:r>
              <a:t>Creaming Tank Stirrer</a:t>
            </a:r>
          </a:p>
          <a:p>
            <a:pPr marL="0" indent="0" algn="ctr">
              <a:spcBef>
                <a:spcPts val="0"/>
              </a:spcBef>
              <a:buSzTx/>
              <a:buNone/>
              <a:defRPr sz="1800" b="1">
                <a:solidFill>
                  <a:srgbClr val="000000"/>
                </a:solidFill>
              </a:defRPr>
            </a:pPr>
            <a:r>
              <a:t>(double twisted blades)</a:t>
            </a:r>
          </a:p>
        </p:txBody>
      </p:sp>
      <p:pic>
        <p:nvPicPr>
          <p:cNvPr id="212" name="Content Placeholder 7" descr="Content Placeholder 7"/>
          <p:cNvPicPr>
            <a:picLocks noChangeAspect="1"/>
          </p:cNvPicPr>
          <p:nvPr/>
        </p:nvPicPr>
        <p:blipFill>
          <a:blip r:embed="rId3">
            <a:extLst/>
          </a:blip>
          <a:srcRect l="14390" r="14390"/>
          <a:stretch>
            <a:fillRect/>
          </a:stretch>
        </p:blipFill>
        <p:spPr>
          <a:xfrm rot="10800000">
            <a:off x="4869715" y="2268251"/>
            <a:ext cx="4196131" cy="3716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itle 3"/>
          <p:cNvSpPr txBox="1">
            <a:spLocks noGrp="1"/>
          </p:cNvSpPr>
          <p:nvPr>
            <p:ph type="title"/>
          </p:nvPr>
        </p:nvSpPr>
        <p:spPr>
          <a:xfrm>
            <a:off x="779462" y="89648"/>
            <a:ext cx="7583490" cy="584430"/>
          </a:xfrm>
          <a:prstGeom prst="rect">
            <a:avLst/>
          </a:prstGeom>
        </p:spPr>
        <p:txBody>
          <a:bodyPr/>
          <a:lstStyle/>
          <a:p>
            <a:pPr defTabSz="749808">
              <a:defRPr sz="1640" u="sng">
                <a:solidFill>
                  <a:srgbClr val="000000"/>
                </a:solidFill>
                <a:effectLst>
                  <a:outerShdw blurRad="83312" dist="10414" dir="36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Practices in Creaming Honey – (how to do it !</a:t>
            </a:r>
            <a:r>
              <a:rPr u="none"/>
              <a:t>)</a:t>
            </a:r>
            <a:br>
              <a:rPr u="none"/>
            </a:br>
            <a:endParaRPr u="none"/>
          </a:p>
        </p:txBody>
      </p:sp>
      <p:sp>
        <p:nvSpPr>
          <p:cNvPr id="215" name="Content Placeholder 8"/>
          <p:cNvSpPr txBox="1">
            <a:spLocks noGrp="1"/>
          </p:cNvSpPr>
          <p:nvPr>
            <p:ph type="body" idx="1"/>
          </p:nvPr>
        </p:nvSpPr>
        <p:spPr>
          <a:xfrm>
            <a:off x="955675" y="674075"/>
            <a:ext cx="7232650" cy="6105771"/>
          </a:xfrm>
          <a:prstGeom prst="rect">
            <a:avLst/>
          </a:prstGeom>
        </p:spPr>
        <p:txBody>
          <a:bodyPr/>
          <a:lstStyle/>
          <a:p>
            <a:pPr marL="0" lvl="3" indent="914400">
              <a:buSzTx/>
              <a:buFont typeface="Wingdings"/>
              <a:buNone/>
              <a:defRPr sz="2000">
                <a:solidFill>
                  <a:srgbClr val="000000"/>
                </a:solidFill>
              </a:defRPr>
            </a:pPr>
            <a:r>
              <a:t>6. </a:t>
            </a:r>
            <a:r>
              <a:rPr u="sng"/>
              <a:t>Packing and Storage: (“setting” creamed honey)</a:t>
            </a:r>
            <a:endParaRPr sz="1800"/>
          </a:p>
          <a:p>
            <a:pPr marL="1257300" lvl="3" indent="-342900">
              <a:buChar char="▪"/>
              <a:defRPr sz="1800">
                <a:solidFill>
                  <a:srgbClr val="000000"/>
                </a:solidFill>
              </a:defRPr>
            </a:pPr>
            <a:r>
              <a:t>Crystallization will continue after packing.</a:t>
            </a:r>
          </a:p>
          <a:p>
            <a:pPr marL="1257300" lvl="3" indent="-342900">
              <a:buChar char="▪"/>
              <a:defRPr sz="1800">
                <a:solidFill>
                  <a:srgbClr val="000000"/>
                </a:solidFill>
              </a:defRPr>
            </a:pPr>
            <a:r>
              <a:t>Final pack should be firm – but able to be “kneaded” – ie spreadable.</a:t>
            </a:r>
          </a:p>
          <a:p>
            <a:pPr marL="1257300" lvl="3" indent="-342900">
              <a:buChar char="▪"/>
              <a:defRPr sz="1800">
                <a:solidFill>
                  <a:srgbClr val="000000"/>
                </a:solidFill>
              </a:defRPr>
            </a:pPr>
            <a:r>
              <a:t>Creamed honey best stored at temperatures below 18 to 20 °C . </a:t>
            </a:r>
          </a:p>
          <a:p>
            <a:pPr marL="1257300" lvl="3" indent="-342900">
              <a:buChar char="▪"/>
              <a:defRPr sz="1800">
                <a:solidFill>
                  <a:srgbClr val="000000"/>
                </a:solidFill>
              </a:defRPr>
            </a:pPr>
            <a:r>
              <a:t>Can be “frozen” at -4 to -10 °C without losing  overall quality.</a:t>
            </a:r>
          </a:p>
          <a:p>
            <a:pPr marL="1257300" lvl="3" indent="-342900">
              <a:buChar char="▪"/>
              <a:defRPr sz="1800">
                <a:solidFill>
                  <a:srgbClr val="000000"/>
                </a:solidFill>
              </a:defRPr>
            </a:pPr>
            <a:r>
              <a:t>Temperate climates best suited to creamed honey in retail situation – partial melting and “layering” in jars is not attractive to consumers.</a:t>
            </a:r>
          </a:p>
          <a:p>
            <a:pPr marL="1200150" lvl="3" indent="-28575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t>Retailer and consumer education opportunity ?</a:t>
            </a:r>
          </a:p>
          <a:p>
            <a:pPr marL="0" lvl="3" indent="914400">
              <a:buSzTx/>
              <a:buFont typeface="Wingdings"/>
              <a:buNone/>
              <a:defRPr sz="1800" b="1">
                <a:solidFill>
                  <a:srgbClr val="FF0000"/>
                </a:solidFill>
              </a:defRPr>
            </a:pPr>
            <a:r>
              <a:t>KEY OUTCOME = INCREASED HONEY SALES AND GREATER CUSTOMER SATISFACTION !!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1" build="p" bldLvl="5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itle 1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90" cy="945893"/>
          </a:xfrm>
          <a:prstGeom prst="rect">
            <a:avLst/>
          </a:prstGeom>
        </p:spPr>
        <p:txBody>
          <a:bodyPr/>
          <a:lstStyle/>
          <a:p>
            <a:pPr lvl="1">
              <a:defRPr sz="2800" u="sng">
                <a:solidFill>
                  <a:srgbClr val="000000"/>
                </a:solidFill>
                <a:effectLst/>
              </a:defRPr>
            </a:pPr>
            <a:r>
              <a:t>THE HONEY CREAMING PROCESS</a:t>
            </a:r>
          </a:p>
        </p:txBody>
      </p:sp>
      <p:sp>
        <p:nvSpPr>
          <p:cNvPr id="218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955675" y="1152769"/>
            <a:ext cx="7232650" cy="4738446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 typeface="Wingdings"/>
              <a:buNone/>
              <a:defRPr sz="2200" u="sng">
                <a:solidFill>
                  <a:srgbClr val="000000"/>
                </a:solidFill>
              </a:defRPr>
            </a:pPr>
            <a:r>
              <a:t>Problems and Remedies</a:t>
            </a:r>
            <a:r>
              <a:rPr u="none"/>
              <a:t>:</a:t>
            </a:r>
          </a:p>
          <a:p>
            <a:pPr marL="0" indent="0">
              <a:lnSpc>
                <a:spcPct val="90000"/>
              </a:lnSpc>
              <a:buSzTx/>
              <a:buFont typeface="Wingdings"/>
              <a:buNone/>
              <a:defRPr sz="1800" b="1">
                <a:solidFill>
                  <a:srgbClr val="000000"/>
                </a:solidFill>
              </a:defRPr>
            </a:pPr>
            <a:r>
              <a:t>What can go wrong ?</a:t>
            </a:r>
            <a:endParaRPr sz="2200"/>
          </a:p>
          <a:p>
            <a:pPr marL="914400" lvl="1" indent="-4572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1600">
                <a:solidFill>
                  <a:srgbClr val="000000"/>
                </a:solidFill>
              </a:defRPr>
            </a:pPr>
            <a:r>
              <a:t>Potential problems in every step of the creaming process.</a:t>
            </a:r>
            <a:endParaRPr sz="2000"/>
          </a:p>
          <a:p>
            <a:pPr marL="914400" lvl="1" indent="-4572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1600">
                <a:solidFill>
                  <a:srgbClr val="000000"/>
                </a:solidFill>
              </a:defRPr>
            </a:pPr>
            <a:r>
              <a:t>Usually can be remedied , but should not be ignored or brushed–off.      </a:t>
            </a:r>
            <a:endParaRPr sz="2000"/>
          </a:p>
          <a:p>
            <a:pPr marL="914400" lvl="1" indent="-4572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1600">
                <a:solidFill>
                  <a:srgbClr val="000000"/>
                </a:solidFill>
              </a:defRPr>
            </a:pPr>
            <a:r>
              <a:t>If something does go wrong –  fix it ASAP !</a:t>
            </a:r>
            <a:endParaRPr sz="2000"/>
          </a:p>
          <a:p>
            <a:pPr marL="914400" lvl="1" indent="-4572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1600">
                <a:solidFill>
                  <a:srgbClr val="000000"/>
                </a:solidFill>
              </a:defRPr>
            </a:pPr>
            <a:r>
              <a:t>If you don’t think you can fix it – ask someone for help !</a:t>
            </a:r>
            <a:endParaRPr sz="2000"/>
          </a:p>
          <a:p>
            <a:pPr marL="0" lvl="1" indent="457200">
              <a:lnSpc>
                <a:spcPct val="90000"/>
              </a:lnSpc>
              <a:spcBef>
                <a:spcPts val="1000"/>
              </a:spcBef>
              <a:buSzTx/>
              <a:buFont typeface="Wingdings"/>
              <a:buNone/>
              <a:defRPr sz="1600">
                <a:solidFill>
                  <a:srgbClr val="000000"/>
                </a:solidFill>
              </a:defRPr>
            </a:pPr>
            <a:r>
              <a:t>	(most operators willing to discuss problems and offer 	suggestions from hard-earned experiences – but don’t expect to be supplied with “trade secrets”.)</a:t>
            </a:r>
            <a:endParaRPr sz="2000"/>
          </a:p>
          <a:p>
            <a:pPr marL="0" lvl="1" indent="457200">
              <a:lnSpc>
                <a:spcPct val="90000"/>
              </a:lnSpc>
              <a:spcBef>
                <a:spcPts val="1000"/>
              </a:spcBef>
              <a:buSzTx/>
              <a:buFont typeface="Wingdings"/>
              <a:buNone/>
              <a:defRPr sz="1800" b="1">
                <a:solidFill>
                  <a:srgbClr val="000000"/>
                </a:solidFill>
              </a:defRPr>
            </a:pPr>
            <a:endParaRPr sz="2000"/>
          </a:p>
          <a:p>
            <a:pPr marL="0" lvl="1" indent="457200" algn="ctr">
              <a:lnSpc>
                <a:spcPct val="90000"/>
              </a:lnSpc>
              <a:spcBef>
                <a:spcPts val="1000"/>
              </a:spcBef>
              <a:buSzTx/>
              <a:buFont typeface="Wingdings"/>
              <a:buNone/>
              <a:defRPr sz="2200" b="1">
                <a:solidFill>
                  <a:srgbClr val="FF0000"/>
                </a:solidFill>
              </a:defRPr>
            </a:pPr>
            <a:r>
              <a:t>QUESTIONS, (AND ANSWERS) FROM OUR AUDIENCE 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1" build="p" bldLvl="5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tle 1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90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Presentation Summary</a:t>
            </a:r>
          </a:p>
        </p:txBody>
      </p:sp>
      <p:sp>
        <p:nvSpPr>
          <p:cNvPr id="130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955675" y="1600200"/>
            <a:ext cx="7232650" cy="4291013"/>
          </a:xfrm>
          <a:prstGeom prst="rect">
            <a:avLst/>
          </a:prstGeom>
        </p:spPr>
        <p:txBody>
          <a:bodyPr/>
          <a:lstStyle/>
          <a:p>
            <a:pPr marL="914400" lvl="1" indent="-457200">
              <a:spcBef>
                <a:spcPts val="1000"/>
              </a:spcBef>
              <a:buAutoNum type="arabicParenR"/>
              <a:defRPr sz="2200" b="1" u="sng">
                <a:solidFill>
                  <a:srgbClr val="000000"/>
                </a:solidFill>
              </a:defRPr>
            </a:pPr>
            <a:r>
              <a:t>DEFINING “CREAMED HONEY”</a:t>
            </a:r>
          </a:p>
          <a:p>
            <a:pPr marL="914400" lvl="1" indent="-457200">
              <a:spcBef>
                <a:spcPts val="1000"/>
              </a:spcBef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t>What is </a:t>
            </a:r>
            <a:r>
              <a:rPr u="sng"/>
              <a:t>NOT</a:t>
            </a:r>
            <a:r>
              <a:t> creamed honey ?</a:t>
            </a:r>
          </a:p>
          <a:p>
            <a:pPr marL="914400" lvl="1" indent="-457200">
              <a:spcBef>
                <a:spcPts val="1000"/>
              </a:spcBef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t>What </a:t>
            </a:r>
            <a:r>
              <a:rPr u="sng"/>
              <a:t>IS</a:t>
            </a:r>
            <a:r>
              <a:t> creamed honey ?</a:t>
            </a:r>
          </a:p>
          <a:p>
            <a:pPr marL="914400" lvl="1" indent="-457200">
              <a:spcBef>
                <a:spcPts val="1000"/>
              </a:spcBef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t>Why do we “cream” honey ?</a:t>
            </a:r>
          </a:p>
          <a:p>
            <a:pPr marL="0" lvl="1" indent="457200">
              <a:spcBef>
                <a:spcPts val="1000"/>
              </a:spcBef>
              <a:buSzTx/>
              <a:buFont typeface="Wingdings"/>
              <a:buNone/>
              <a:defRPr sz="2200">
                <a:solidFill>
                  <a:srgbClr val="000000"/>
                </a:solidFill>
              </a:defRPr>
            </a:pPr>
            <a:endParaRPr/>
          </a:p>
          <a:p>
            <a:pPr marL="914400" lvl="1" indent="-457200">
              <a:spcBef>
                <a:spcPts val="1000"/>
              </a:spcBef>
              <a:buAutoNum type="arabicParenR" startAt="2"/>
              <a:defRPr sz="2200" b="1" u="sng">
                <a:solidFill>
                  <a:srgbClr val="000000"/>
                </a:solidFill>
              </a:defRPr>
            </a:pPr>
            <a:r>
              <a:t>THE HONEY CREAMING PROCESS</a:t>
            </a:r>
          </a:p>
          <a:p>
            <a:pPr marL="914400" lvl="1" indent="-457200">
              <a:spcBef>
                <a:spcPts val="1000"/>
              </a:spcBef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t>Principles of creaming honey </a:t>
            </a:r>
            <a:r>
              <a:rPr sz="2000"/>
              <a:t>(a bit of science)</a:t>
            </a:r>
          </a:p>
          <a:p>
            <a:pPr marL="914400" lvl="1" indent="-457200">
              <a:spcBef>
                <a:spcPts val="1000"/>
              </a:spcBef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t>Practices in creaming honey     </a:t>
            </a:r>
            <a:r>
              <a:rPr sz="2000"/>
              <a:t>(how to do it)</a:t>
            </a:r>
          </a:p>
          <a:p>
            <a:pPr marL="914400" lvl="1" indent="-457200">
              <a:spcBef>
                <a:spcPts val="1000"/>
              </a:spcBef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t>Problems and remedies     </a:t>
            </a:r>
            <a:r>
              <a:rPr sz="2000"/>
              <a:t>(if it all goes wrong !)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 1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90" cy="1143001"/>
          </a:xfrm>
          <a:prstGeom prst="rect">
            <a:avLst/>
          </a:prstGeom>
        </p:spPr>
        <p:txBody>
          <a:bodyPr/>
          <a:lstStyle/>
          <a:p>
            <a:pPr defTabSz="649223">
              <a:defRPr sz="3407">
                <a:solidFill>
                  <a:srgbClr val="000000"/>
                </a:solidFill>
                <a:effectLst>
                  <a:outerShdw blurRad="72136" dist="9017" dir="36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Defining </a:t>
            </a:r>
            <a:br/>
            <a:r>
              <a:t>“Creamed Honey”  </a:t>
            </a:r>
          </a:p>
        </p:txBody>
      </p:sp>
      <p:sp>
        <p:nvSpPr>
          <p:cNvPr id="133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955675" y="1600200"/>
            <a:ext cx="7232650" cy="429101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 typeface="Wingdings"/>
              <a:buNone/>
              <a:defRPr u="sng">
                <a:solidFill>
                  <a:srgbClr val="000000"/>
                </a:solidFill>
              </a:defRPr>
            </a:pPr>
            <a:r>
              <a:t>What is </a:t>
            </a:r>
            <a:r>
              <a:rPr b="1"/>
              <a:t>NOT</a:t>
            </a:r>
            <a:r>
              <a:t> creamed honey ?</a:t>
            </a:r>
          </a:p>
          <a:p>
            <a:pPr>
              <a:buChar char="◆"/>
              <a:defRPr>
                <a:solidFill>
                  <a:srgbClr val="000000"/>
                </a:solidFill>
              </a:defRPr>
            </a:pPr>
            <a:r>
              <a:t>“</a:t>
            </a:r>
            <a:r>
              <a:rPr sz="1800"/>
              <a:t>Granulated” honey</a:t>
            </a:r>
          </a:p>
          <a:p>
            <a:pPr>
              <a:buChar char="◆"/>
              <a:defRPr sz="1800">
                <a:solidFill>
                  <a:srgbClr val="000000"/>
                </a:solidFill>
              </a:defRPr>
            </a:pPr>
            <a:r>
              <a:t>“Set” honey</a:t>
            </a:r>
          </a:p>
          <a:p>
            <a:pPr>
              <a:buChar char="◆"/>
              <a:defRPr sz="1800">
                <a:solidFill>
                  <a:srgbClr val="000000"/>
                </a:solidFill>
              </a:defRPr>
            </a:pPr>
            <a:r>
              <a:t>“Candied” honey</a:t>
            </a:r>
          </a:p>
          <a:p>
            <a:pPr>
              <a:buChar char="◆"/>
              <a:defRPr sz="1800">
                <a:solidFill>
                  <a:srgbClr val="000000"/>
                </a:solidFill>
              </a:defRPr>
            </a:pPr>
            <a:r>
              <a:t>“Whipped” honey</a:t>
            </a:r>
          </a:p>
          <a:p>
            <a:pPr>
              <a:buChar char="◆"/>
              <a:defRPr sz="1800">
                <a:solidFill>
                  <a:srgbClr val="000000"/>
                </a:solidFill>
              </a:defRPr>
            </a:pPr>
            <a:r>
              <a:t>“Liquid” honey</a:t>
            </a:r>
          </a:p>
          <a:p>
            <a:pPr>
              <a:buChar char="◆"/>
              <a:defRPr sz="1800">
                <a:solidFill>
                  <a:srgbClr val="000000"/>
                </a:solidFill>
              </a:defRPr>
            </a:pPr>
            <a:r>
              <a:t>“Runny” honey</a:t>
            </a:r>
          </a:p>
          <a:p>
            <a:pPr>
              <a:buChar char="◆"/>
              <a:defRPr sz="1800">
                <a:solidFill>
                  <a:srgbClr val="000000"/>
                </a:solidFill>
              </a:defRPr>
            </a:pPr>
            <a:r>
              <a:t>“Raw” honey        ( A definition for this type ??)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1" build="p" bldLvl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1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90" cy="1143001"/>
          </a:xfrm>
          <a:prstGeom prst="rect">
            <a:avLst/>
          </a:prstGeom>
        </p:spPr>
        <p:txBody>
          <a:bodyPr/>
          <a:lstStyle/>
          <a:p>
            <a:pPr defTabSz="649223">
              <a:defRPr sz="3407">
                <a:solidFill>
                  <a:srgbClr val="000000"/>
                </a:solidFill>
                <a:effectLst>
                  <a:outerShdw blurRad="72136" dist="9017" dir="36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Defining </a:t>
            </a:r>
            <a:br/>
            <a:r>
              <a:t>“Creamed Honey” </a:t>
            </a:r>
          </a:p>
        </p:txBody>
      </p:sp>
      <p:sp>
        <p:nvSpPr>
          <p:cNvPr id="136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914300" y="1466131"/>
            <a:ext cx="7232651" cy="5391870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Font typeface="Wingdings"/>
              <a:buNone/>
              <a:defRPr u="sng">
                <a:solidFill>
                  <a:srgbClr val="000000"/>
                </a:solidFill>
              </a:defRPr>
            </a:pPr>
            <a:r>
              <a:t>What IS creamed honey ?</a:t>
            </a:r>
          </a:p>
          <a:p>
            <a:pPr marL="0" indent="0">
              <a:buSzTx/>
              <a:buFont typeface="Wingdings"/>
              <a:buNone/>
              <a:defRPr sz="1800">
                <a:solidFill>
                  <a:srgbClr val="000000"/>
                </a:solidFill>
              </a:defRPr>
            </a:pPr>
            <a:r>
              <a:t>    </a:t>
            </a:r>
            <a:r>
              <a:rPr i="1"/>
              <a:t>(With appreciation to Peter Bray – www.airborne.co.nz)</a:t>
            </a:r>
          </a:p>
          <a:p>
            <a:pPr marL="914400" lvl="1" indent="-457200">
              <a:spcBef>
                <a:spcPts val="1000"/>
              </a:spcBef>
              <a:buChar char="✓"/>
              <a:defRPr sz="2000">
                <a:solidFill>
                  <a:srgbClr val="000000"/>
                </a:solidFill>
              </a:defRPr>
            </a:pPr>
            <a:r>
              <a:t>100% pure honey  – </a:t>
            </a:r>
            <a:r>
              <a:rPr b="1"/>
              <a:t>nothing added  </a:t>
            </a:r>
            <a:r>
              <a:t>(eg  fat, icing sugar, flour)</a:t>
            </a:r>
            <a:endParaRPr sz="2200"/>
          </a:p>
          <a:p>
            <a:pPr marL="914400" lvl="1" indent="-457200">
              <a:spcBef>
                <a:spcPts val="1000"/>
              </a:spcBef>
              <a:buChar char="✓"/>
              <a:defRPr sz="2000">
                <a:solidFill>
                  <a:srgbClr val="000000"/>
                </a:solidFill>
              </a:defRPr>
            </a:pPr>
            <a:r>
              <a:t>“Creaming”  utilises and enhances natural granulation tendency of honey.</a:t>
            </a:r>
            <a:endParaRPr sz="2200"/>
          </a:p>
          <a:p>
            <a:pPr marL="914400" lvl="1" indent="-457200">
              <a:spcBef>
                <a:spcPts val="1000"/>
              </a:spcBef>
              <a:buChar char="✓"/>
              <a:defRPr sz="2000">
                <a:solidFill>
                  <a:srgbClr val="000000"/>
                </a:solidFill>
              </a:defRPr>
            </a:pPr>
            <a:r>
              <a:t>Use of small crystal size (&lt;25 microns) to seed honey creates  smooth “mouth-feel” and “silky” appearance.</a:t>
            </a:r>
            <a:endParaRPr sz="2200"/>
          </a:p>
          <a:p>
            <a:pPr marL="914400" lvl="1" indent="-457200">
              <a:spcBef>
                <a:spcPts val="1000"/>
              </a:spcBef>
              <a:buChar char="✓"/>
              <a:defRPr sz="2000">
                <a:solidFill>
                  <a:srgbClr val="000000"/>
                </a:solidFill>
              </a:defRPr>
            </a:pPr>
            <a:r>
              <a:t>Interlocking of fine crystals provides thick and spreadable properties.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1" build="p" bldLvl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1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90" cy="1143001"/>
          </a:xfrm>
          <a:prstGeom prst="rect">
            <a:avLst/>
          </a:prstGeom>
        </p:spPr>
        <p:txBody>
          <a:bodyPr/>
          <a:lstStyle/>
          <a:p>
            <a:pPr defTabSz="649223">
              <a:defRPr sz="3407">
                <a:solidFill>
                  <a:srgbClr val="000000"/>
                </a:solidFill>
                <a:effectLst>
                  <a:outerShdw blurRad="72136" dist="9017" dir="36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Defining </a:t>
            </a:r>
            <a:br/>
            <a:r>
              <a:t>“Creamed Honey” </a:t>
            </a:r>
          </a:p>
        </p:txBody>
      </p:sp>
      <p:sp>
        <p:nvSpPr>
          <p:cNvPr id="13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322384" y="1404815"/>
            <a:ext cx="7580925" cy="5326186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80000"/>
              </a:lnSpc>
              <a:buSzTx/>
              <a:buFont typeface="Wingdings"/>
              <a:buNone/>
              <a:defRPr sz="2200" u="sng">
                <a:solidFill>
                  <a:srgbClr val="000000"/>
                </a:solidFill>
              </a:defRPr>
            </a:pPr>
            <a:r>
              <a:t>What IS Creamed Honey ?</a:t>
            </a:r>
          </a:p>
          <a:p>
            <a:pPr marL="285750" lvl="1" indent="-285750">
              <a:lnSpc>
                <a:spcPct val="80000"/>
              </a:lnSpc>
              <a:buChar char="✓"/>
              <a:defRPr sz="2000">
                <a:solidFill>
                  <a:srgbClr val="000000"/>
                </a:solidFill>
              </a:defRPr>
            </a:pPr>
            <a:endParaRPr/>
          </a:p>
          <a:p>
            <a:pPr marL="285750" lvl="1" indent="-285750">
              <a:lnSpc>
                <a:spcPct val="80000"/>
              </a:lnSpc>
              <a:buChar char="✓"/>
              <a:defRPr sz="2000">
                <a:solidFill>
                  <a:srgbClr val="000000"/>
                </a:solidFill>
              </a:defRPr>
            </a:pPr>
            <a:r>
              <a:t>“Pearly” or “silky” appearance </a:t>
            </a:r>
          </a:p>
          <a:p>
            <a:pPr marL="0" lvl="1" indent="0">
              <a:lnSpc>
                <a:spcPct val="80000"/>
              </a:lnSpc>
              <a:buSzTx/>
              <a:buFont typeface="Wingdings"/>
              <a:buNone/>
              <a:defRPr sz="2000">
                <a:solidFill>
                  <a:srgbClr val="000000"/>
                </a:solidFill>
              </a:defRPr>
            </a:pPr>
            <a:r>
              <a:t>due to varying light reflection from </a:t>
            </a:r>
          </a:p>
          <a:p>
            <a:pPr marL="0" lvl="1" indent="0">
              <a:lnSpc>
                <a:spcPct val="80000"/>
              </a:lnSpc>
              <a:buSzTx/>
              <a:buFont typeface="Wingdings"/>
              <a:buNone/>
              <a:defRPr sz="2000">
                <a:solidFill>
                  <a:srgbClr val="000000"/>
                </a:solidFill>
              </a:defRPr>
            </a:pPr>
            <a:r>
              <a:t>small, flat crystals in honey –</a:t>
            </a:r>
          </a:p>
          <a:p>
            <a:pPr marL="0" lvl="1" indent="0">
              <a:lnSpc>
                <a:spcPct val="80000"/>
              </a:lnSpc>
              <a:buSzTx/>
              <a:buFont typeface="Wingdings"/>
              <a:buNone/>
              <a:defRPr sz="2000" u="sng">
                <a:solidFill>
                  <a:srgbClr val="000000"/>
                </a:solidFill>
              </a:defRPr>
            </a:pPr>
            <a:r>
              <a:t> a mark of “quality” creamed honey.</a:t>
            </a:r>
          </a:p>
          <a:p>
            <a:pPr marL="0" lvl="1" indent="0">
              <a:lnSpc>
                <a:spcPct val="80000"/>
              </a:lnSpc>
              <a:buSzTx/>
              <a:buFont typeface="Wingdings"/>
              <a:buNone/>
              <a:defRPr sz="2000" u="sng">
                <a:solidFill>
                  <a:srgbClr val="000000"/>
                </a:solidFill>
              </a:defRPr>
            </a:pPr>
            <a:endParaRPr/>
          </a:p>
          <a:p>
            <a:pPr marL="0" indent="0">
              <a:lnSpc>
                <a:spcPct val="80000"/>
              </a:lnSpc>
              <a:buSzTx/>
              <a:buFont typeface="Wingdings"/>
              <a:buNone/>
              <a:defRPr sz="1800"/>
            </a:pPr>
            <a:endParaRPr/>
          </a:p>
          <a:p>
            <a:pPr marL="0" indent="0">
              <a:lnSpc>
                <a:spcPct val="80000"/>
              </a:lnSpc>
              <a:buSzTx/>
              <a:buFont typeface="Wingdings"/>
              <a:buNone/>
              <a:defRPr sz="1800"/>
            </a:pPr>
            <a:endParaRPr/>
          </a:p>
          <a:p>
            <a:pPr marL="0" indent="0">
              <a:lnSpc>
                <a:spcPct val="80000"/>
              </a:lnSpc>
              <a:buSzTx/>
              <a:buFont typeface="Wingdings"/>
              <a:buNone/>
              <a:defRPr sz="1700" i="1">
                <a:solidFill>
                  <a:srgbClr val="000000"/>
                </a:solidFill>
              </a:defRPr>
            </a:pPr>
            <a:r>
              <a:t>(Photograph courtesy of Peter Bray –</a:t>
            </a:r>
            <a:endParaRPr sz="2200"/>
          </a:p>
          <a:p>
            <a:pPr marL="0" indent="0">
              <a:lnSpc>
                <a:spcPct val="80000"/>
              </a:lnSpc>
              <a:buSzTx/>
              <a:buFont typeface="Wingdings"/>
              <a:buNone/>
              <a:defRPr sz="1700" i="1">
                <a:solidFill>
                  <a:srgbClr val="000000"/>
                </a:solidFill>
              </a:defRPr>
            </a:pPr>
            <a:r>
              <a:t>Airborne Honey Ltd.)</a:t>
            </a:r>
          </a:p>
        </p:txBody>
      </p:sp>
      <p:pic>
        <p:nvPicPr>
          <p:cNvPr id="140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62769" y="2276647"/>
            <a:ext cx="3644413" cy="44543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800"/>
                            </p:stCondLst>
                            <p:childTnLst>
                              <p:par>
                                <p:cTn id="26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00"/>
                            </p:stCondLst>
                            <p:childTnLst>
                              <p:par>
                                <p:cTn id="30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800"/>
                            </p:stCondLst>
                            <p:childTnLst>
                              <p:par>
                                <p:cTn id="34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300"/>
                            </p:stCondLst>
                            <p:childTnLst>
                              <p:par>
                                <p:cTn id="38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800"/>
                            </p:stCondLst>
                            <p:childTnLst>
                              <p:par>
                                <p:cTn id="42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1" build="p" bldLvl="5" animBg="1" advAuto="0"/>
      <p:bldP spid="140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1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90" cy="1143001"/>
          </a:xfrm>
          <a:prstGeom prst="rect">
            <a:avLst/>
          </a:prstGeom>
        </p:spPr>
        <p:txBody>
          <a:bodyPr/>
          <a:lstStyle/>
          <a:p>
            <a:pPr defTabSz="649223">
              <a:defRPr sz="3407">
                <a:solidFill>
                  <a:srgbClr val="000000"/>
                </a:solidFill>
                <a:effectLst>
                  <a:outerShdw blurRad="72136" dist="9017" dir="36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Defining </a:t>
            </a:r>
            <a:br/>
            <a:r>
              <a:t>“Creamed Honey” </a:t>
            </a:r>
          </a:p>
        </p:txBody>
      </p:sp>
      <p:sp>
        <p:nvSpPr>
          <p:cNvPr id="145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955675" y="1600200"/>
            <a:ext cx="7232650" cy="429101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 typeface="Wingdings"/>
              <a:buNone/>
              <a:defRPr>
                <a:solidFill>
                  <a:srgbClr val="000000"/>
                </a:solidFill>
              </a:defRPr>
            </a:pPr>
            <a:r>
              <a:t>  </a:t>
            </a:r>
            <a:r>
              <a:rPr sz="3600" u="sng"/>
              <a:t>Why do we cream our honey ?</a:t>
            </a:r>
            <a:endParaRPr sz="3600"/>
          </a:p>
          <a:p>
            <a:pPr marL="0" lvl="2" indent="914400">
              <a:spcBef>
                <a:spcPts val="1000"/>
              </a:spcBef>
              <a:buSzTx/>
              <a:buFont typeface="Wingdings"/>
              <a:buNone/>
              <a:defRPr sz="2000">
                <a:solidFill>
                  <a:srgbClr val="000000"/>
                </a:solidFill>
              </a:defRPr>
            </a:pPr>
            <a:endParaRPr sz="3600"/>
          </a:p>
          <a:p>
            <a:pPr marL="0" lvl="2" indent="914400">
              <a:spcBef>
                <a:spcPts val="1000"/>
              </a:spcBef>
              <a:buSzTx/>
              <a:buFont typeface="Wingdings"/>
              <a:buNone/>
              <a:defRPr sz="2000" b="1">
                <a:solidFill>
                  <a:srgbClr val="000000"/>
                </a:solidFill>
              </a:defRPr>
            </a:pPr>
            <a:r>
              <a:t>Primary Purpose:  -  Marketing and Product Sales.</a:t>
            </a:r>
          </a:p>
          <a:p>
            <a:pPr marL="0" lvl="2" indent="914400">
              <a:spcBef>
                <a:spcPts val="1000"/>
              </a:spcBef>
              <a:buSzTx/>
              <a:buFont typeface="Wingdings"/>
              <a:buNone/>
              <a:defRPr sz="2000" b="1">
                <a:solidFill>
                  <a:srgbClr val="000000"/>
                </a:solidFill>
              </a:defRPr>
            </a:pPr>
            <a:endParaRPr/>
          </a:p>
          <a:p>
            <a:pPr marL="1828800" lvl="3" indent="-457200">
              <a:spcBef>
                <a:spcPts val="1000"/>
              </a:spcBef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t>Increase consumption of honey;</a:t>
            </a:r>
          </a:p>
          <a:p>
            <a:pPr marL="1828800" lvl="3" indent="-457200">
              <a:spcBef>
                <a:spcPts val="1000"/>
              </a:spcBef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t>Better consumer experience (“mouthfeel”);</a:t>
            </a:r>
          </a:p>
          <a:p>
            <a:pPr marL="1828800" lvl="3" indent="-457200">
              <a:spcBef>
                <a:spcPts val="1000"/>
              </a:spcBef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t>Improved useable shelf-life;</a:t>
            </a:r>
          </a:p>
          <a:p>
            <a:pPr marL="1828800" lvl="3" indent="-457200">
              <a:spcBef>
                <a:spcPts val="1000"/>
              </a:spcBef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t>Product differentiation in overseas markets;</a:t>
            </a:r>
          </a:p>
          <a:p>
            <a:pPr marL="1828800" lvl="3" indent="-457200">
              <a:spcBef>
                <a:spcPts val="1000"/>
              </a:spcBef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t>Because WE can  in NZ – and few others do in the world!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1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1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90" cy="1143001"/>
          </a:xfrm>
          <a:prstGeom prst="rect">
            <a:avLst/>
          </a:prstGeom>
        </p:spPr>
        <p:txBody>
          <a:bodyPr/>
          <a:lstStyle>
            <a:lvl1pPr defTabSz="740663">
              <a:defRPr sz="3888">
                <a:solidFill>
                  <a:srgbClr val="000000"/>
                </a:solidFill>
                <a:effectLst>
                  <a:outerShdw blurRad="82296" dist="10287" dir="360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t>1.The Honey Creaming Process</a:t>
            </a:r>
          </a:p>
        </p:txBody>
      </p:sp>
      <p:sp>
        <p:nvSpPr>
          <p:cNvPr id="150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955675" y="1600200"/>
            <a:ext cx="7232650" cy="5033108"/>
          </a:xfrm>
          <a:prstGeom prst="rect">
            <a:avLst/>
          </a:prstGeom>
        </p:spPr>
        <p:txBody>
          <a:bodyPr/>
          <a:lstStyle/>
          <a:p>
            <a:pPr marL="0" lvl="1" indent="0">
              <a:buSzTx/>
              <a:buFont typeface="Wingdings"/>
              <a:buNone/>
              <a:defRPr b="1" u="sng">
                <a:solidFill>
                  <a:srgbClr val="000000"/>
                </a:solidFill>
              </a:defRPr>
            </a:pPr>
            <a:r>
              <a:t>Principles of creaming honey </a:t>
            </a:r>
            <a:r>
              <a:rPr u="none"/>
              <a:t>    </a:t>
            </a:r>
            <a:r>
              <a:rPr sz="2000" b="0" u="none"/>
              <a:t>(a bit of science)</a:t>
            </a:r>
            <a:endParaRPr sz="2200"/>
          </a:p>
          <a:p>
            <a:pPr>
              <a:buChar char="❖"/>
              <a:defRPr sz="2000">
                <a:solidFill>
                  <a:srgbClr val="000000"/>
                </a:solidFill>
              </a:defRPr>
            </a:pPr>
            <a:r>
              <a:t>“Honey” is a generic name for a substance produced by honey bees from the nectar of flowers.</a:t>
            </a:r>
          </a:p>
          <a:p>
            <a:pPr>
              <a:buChar char="❖"/>
              <a:defRPr sz="2000">
                <a:solidFill>
                  <a:srgbClr val="000000"/>
                </a:solidFill>
              </a:defRPr>
            </a:pPr>
            <a:r>
              <a:t>It is highly variable in composition, and changes naturally according to available nectar sources, natural habitat and climatic variations.</a:t>
            </a:r>
          </a:p>
          <a:p>
            <a:pPr>
              <a:buChar char="❖"/>
              <a:defRPr sz="2000">
                <a:solidFill>
                  <a:srgbClr val="000000"/>
                </a:solidFill>
              </a:defRPr>
            </a:pPr>
            <a:r>
              <a:t>Natural honey is viscous (dense and sticky), and has a tendency to crystallize with  temperature and moisture change.</a:t>
            </a:r>
          </a:p>
          <a:p>
            <a:pPr>
              <a:buChar char="❖"/>
              <a:defRPr sz="2000">
                <a:solidFill>
                  <a:srgbClr val="000000"/>
                </a:solidFill>
              </a:defRPr>
            </a:pPr>
            <a:r>
              <a:t>Two major “sugars” in honey are </a:t>
            </a:r>
            <a:r>
              <a:rPr b="1"/>
              <a:t>glucose and fructose.  </a:t>
            </a:r>
            <a:r>
              <a:t>(plus other minor, complex sugars  eg oligosaccharides, sucrose, maltose)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1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1"/>
          <p:cNvSpPr txBox="1">
            <a:spLocks noGrp="1"/>
          </p:cNvSpPr>
          <p:nvPr>
            <p:ph type="title"/>
          </p:nvPr>
        </p:nvSpPr>
        <p:spPr>
          <a:xfrm>
            <a:off x="779462" y="89646"/>
            <a:ext cx="7583490" cy="1143001"/>
          </a:xfrm>
          <a:prstGeom prst="rect">
            <a:avLst/>
          </a:prstGeom>
        </p:spPr>
        <p:txBody>
          <a:bodyPr/>
          <a:lstStyle>
            <a:lvl1pPr>
              <a:defRPr sz="3200" u="sng">
                <a:solidFill>
                  <a:srgbClr val="000000"/>
                </a:solidFill>
              </a:defRPr>
            </a:lvl1pPr>
          </a:lstStyle>
          <a:p>
            <a:r>
              <a:t>Principles of creaming honey </a:t>
            </a:r>
          </a:p>
        </p:txBody>
      </p:sp>
      <p:sp>
        <p:nvSpPr>
          <p:cNvPr id="153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955675" y="1600200"/>
            <a:ext cx="7232650" cy="429101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 typeface="Wingdings"/>
              <a:buNone/>
              <a:defRPr sz="2200" u="sng">
                <a:solidFill>
                  <a:srgbClr val="000000"/>
                </a:solidFill>
              </a:defRPr>
            </a:pPr>
            <a:r>
              <a:t>Sugar content:-</a:t>
            </a:r>
            <a:r>
              <a:rPr u="none"/>
              <a:t>    (glucose vs fructose)</a:t>
            </a:r>
          </a:p>
          <a:p>
            <a:pPr>
              <a:buChar char="▪"/>
              <a:defRPr sz="1600">
                <a:solidFill>
                  <a:srgbClr val="000000"/>
                </a:solidFill>
              </a:defRPr>
            </a:pPr>
            <a:r>
              <a:t>Two main “sugars” in honey, affecting the creaming process.  </a:t>
            </a:r>
            <a:endParaRPr sz="2200"/>
          </a:p>
          <a:p>
            <a:pPr>
              <a:buChar char="▪"/>
              <a:defRPr sz="1600">
                <a:solidFill>
                  <a:srgbClr val="000000"/>
                </a:solidFill>
              </a:defRPr>
            </a:pPr>
            <a:r>
              <a:t>Ratio/quantity of each determines rate of crystallization.</a:t>
            </a:r>
            <a:endParaRPr sz="2200"/>
          </a:p>
          <a:p>
            <a:pPr>
              <a:buChar char="▪"/>
              <a:defRPr sz="1600">
                <a:solidFill>
                  <a:srgbClr val="000000"/>
                </a:solidFill>
              </a:defRPr>
            </a:pPr>
            <a:r>
              <a:t>Higher glucose = faster crystallization = “good creaming”.</a:t>
            </a:r>
            <a:endParaRPr sz="2200"/>
          </a:p>
          <a:p>
            <a:pPr>
              <a:buChar char="▪"/>
              <a:defRPr sz="1600">
                <a:solidFill>
                  <a:srgbClr val="000000"/>
                </a:solidFill>
              </a:defRPr>
            </a:pPr>
            <a:r>
              <a:t>Higher fructose = slower crystallization = “poor creaming”.</a:t>
            </a:r>
            <a:endParaRPr sz="2200"/>
          </a:p>
          <a:p>
            <a:pPr>
              <a:buChar char="▪"/>
              <a:defRPr sz="1600">
                <a:solidFill>
                  <a:srgbClr val="000000"/>
                </a:solidFill>
              </a:defRPr>
            </a:pPr>
            <a:r>
              <a:t>NZ honey varietals vary across this scale.</a:t>
            </a:r>
            <a:endParaRPr sz="2200"/>
          </a:p>
          <a:p>
            <a:pPr>
              <a:buChar char="▪"/>
              <a:defRPr sz="1600">
                <a:solidFill>
                  <a:srgbClr val="000000"/>
                </a:solidFill>
              </a:defRPr>
            </a:pPr>
            <a:r>
              <a:t>Honey Blends may include both high and low level varieties.</a:t>
            </a:r>
            <a:endParaRPr sz="2200"/>
          </a:p>
          <a:p>
            <a:pPr>
              <a:buChar char="▪"/>
              <a:defRPr sz="1600">
                <a:solidFill>
                  <a:srgbClr val="000000"/>
                </a:solidFill>
              </a:defRPr>
            </a:pPr>
            <a:r>
              <a:t>Can create problems for creaming if varietals not known eg in blends of honey types from opposite ends of the scale.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1" build="p" animBg="1" advAuto="0"/>
    </p:bldLst>
  </p:timing>
</p:sld>
</file>

<file path=ppt/theme/theme1.xml><?xml version="1.0" encoding="utf-8"?>
<a:theme xmlns:a="http://schemas.openxmlformats.org/drawingml/2006/main" name="Summer">
  <a:themeElements>
    <a:clrScheme name="Summ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1A6C2"/>
      </a:accent1>
      <a:accent2>
        <a:srgbClr val="51C2A9"/>
      </a:accent2>
      <a:accent3>
        <a:srgbClr val="7EC251"/>
      </a:accent3>
      <a:accent4>
        <a:srgbClr val="E1DC53"/>
      </a:accent4>
      <a:accent5>
        <a:srgbClr val="B54721"/>
      </a:accent5>
      <a:accent6>
        <a:srgbClr val="A16BB1"/>
      </a:accent6>
      <a:hlink>
        <a:srgbClr val="0000FF"/>
      </a:hlink>
      <a:folHlink>
        <a:srgbClr val="FF00FF"/>
      </a:folHlink>
    </a:clrScheme>
    <a:fontScheme name="Summ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rotWithShape="0">
              <a:srgbClr val="000000">
                <a:alpha val="50000"/>
              </a:srgbClr>
            </a:outerShdw>
            <a:reflection stA="20000" endPos="40000" dir="5400000" sy="-100000" algn="bl" rotWithShape="0"/>
          </a:effectLst>
        </a:effectStyle>
        <a:effectStyle>
          <a:effectLst>
            <a:outerShdw blurRad="76200" rotWithShape="0">
              <a:srgbClr val="000000">
                <a:alpha val="50000"/>
              </a:srgbClr>
            </a:outerShdw>
            <a:reflection stA="20000" endPos="40000" dir="5400000" sy="-100000" algn="bl" rotWithShape="0"/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35B4DE"/>
          </a:solidFill>
          <a:prstDash val="solid"/>
          <a:round/>
        </a:ln>
        <a:effectLst>
          <a:outerShdw blurRad="76200" rotWithShape="0">
            <a:srgbClr val="000000">
              <a:alpha val="50000"/>
            </a:srgbClr>
          </a:outerShdw>
          <a:reflection stA="20000" endPos="40000" dir="5400000" sy="-100000" algn="bl" rotWithShape="0"/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35B4DE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ummer">
  <a:themeElements>
    <a:clrScheme name="Summ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1A6C2"/>
      </a:accent1>
      <a:accent2>
        <a:srgbClr val="51C2A9"/>
      </a:accent2>
      <a:accent3>
        <a:srgbClr val="7EC251"/>
      </a:accent3>
      <a:accent4>
        <a:srgbClr val="E1DC53"/>
      </a:accent4>
      <a:accent5>
        <a:srgbClr val="B54721"/>
      </a:accent5>
      <a:accent6>
        <a:srgbClr val="A16BB1"/>
      </a:accent6>
      <a:hlink>
        <a:srgbClr val="0000FF"/>
      </a:hlink>
      <a:folHlink>
        <a:srgbClr val="FF00FF"/>
      </a:folHlink>
    </a:clrScheme>
    <a:fontScheme name="Summ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rotWithShape="0">
              <a:srgbClr val="000000">
                <a:alpha val="50000"/>
              </a:srgbClr>
            </a:outerShdw>
            <a:reflection stA="20000" endPos="40000" dir="5400000" sy="-100000" algn="bl" rotWithShape="0"/>
          </a:effectLst>
        </a:effectStyle>
        <a:effectStyle>
          <a:effectLst>
            <a:outerShdw blurRad="76200" rotWithShape="0">
              <a:srgbClr val="000000">
                <a:alpha val="50000"/>
              </a:srgbClr>
            </a:outerShdw>
            <a:reflection stA="20000" endPos="40000" dir="5400000" sy="-100000" algn="bl" rotWithShape="0"/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35B4DE"/>
          </a:solidFill>
          <a:prstDash val="solid"/>
          <a:round/>
        </a:ln>
        <a:effectLst>
          <a:outerShdw blurRad="76200" rotWithShape="0">
            <a:srgbClr val="000000">
              <a:alpha val="50000"/>
            </a:srgbClr>
          </a:outerShdw>
          <a:reflection stA="20000" endPos="40000" dir="5400000" sy="-100000" algn="bl" rotWithShape="0"/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35B4DE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1407</Words>
  <Application>Microsoft Office PowerPoint</Application>
  <PresentationFormat>On-screen Show (4:3)</PresentationFormat>
  <Paragraphs>212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Century Gothic</vt:lpstr>
      <vt:lpstr>Wingdings</vt:lpstr>
      <vt:lpstr>Summer</vt:lpstr>
      <vt:lpstr>CREAMING HONEY</vt:lpstr>
      <vt:lpstr>Introductions</vt:lpstr>
      <vt:lpstr>Presentation Summary</vt:lpstr>
      <vt:lpstr>Defining  “Creamed Honey”  </vt:lpstr>
      <vt:lpstr>Defining  “Creamed Honey” </vt:lpstr>
      <vt:lpstr>Defining  “Creamed Honey” </vt:lpstr>
      <vt:lpstr>Defining  “Creamed Honey” </vt:lpstr>
      <vt:lpstr>1.The Honey Creaming Process</vt:lpstr>
      <vt:lpstr>Principles of creaming honey </vt:lpstr>
      <vt:lpstr>Principles of creaming honey </vt:lpstr>
      <vt:lpstr>Principles of creaming honey </vt:lpstr>
      <vt:lpstr>2. The Honey Creaming Process Practices in Creaming Honey</vt:lpstr>
      <vt:lpstr>The Honey Creaming Process</vt:lpstr>
      <vt:lpstr> Practices in Creaming Honey – (how to do it !) </vt:lpstr>
      <vt:lpstr>The Honey Creaming Process</vt:lpstr>
      <vt:lpstr> Practices in Creaming Honey – (how to do it !) </vt:lpstr>
      <vt:lpstr>Practices in Creaming Honey – (how to do it !) </vt:lpstr>
      <vt:lpstr>Practices in Creaming Honey – (how to do it !) </vt:lpstr>
      <vt:lpstr> “Milburn Apiaries” Honey Creaming System</vt:lpstr>
      <vt:lpstr>Milburn Apiaries” Honey Creaming System</vt:lpstr>
      <vt:lpstr>Milburn Apiaries” Honey Creaming System</vt:lpstr>
      <vt:lpstr>Milburn Apiaries” Honey Creaming System</vt:lpstr>
      <vt:lpstr>Milburn Apiaries” Honey Creaming System</vt:lpstr>
      <vt:lpstr>Practices in Creaming Honey – (how to do it !) </vt:lpstr>
      <vt:lpstr>THE HONEY CREAMING PROCESS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CREAMING HONEY</dc:title>
  <dc:creator>Paul</dc:creator>
  <cp:lastModifiedBy>Microsoft account</cp:lastModifiedBy>
  <cp:revision>1</cp:revision>
  <dcterms:modified xsi:type="dcterms:W3CDTF">2021-11-05T18:04:17Z</dcterms:modified>
</cp:coreProperties>
</file>